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76" r:id="rId3"/>
    <p:sldId id="277" r:id="rId4"/>
    <p:sldId id="257" r:id="rId5"/>
    <p:sldId id="258" r:id="rId6"/>
    <p:sldId id="259" r:id="rId7"/>
    <p:sldId id="260" r:id="rId8"/>
    <p:sldId id="261" r:id="rId9"/>
    <p:sldId id="262" r:id="rId10"/>
    <p:sldId id="263" r:id="rId11"/>
    <p:sldId id="264" r:id="rId12"/>
    <p:sldId id="274" r:id="rId13"/>
    <p:sldId id="267" r:id="rId14"/>
    <p:sldId id="268" r:id="rId15"/>
    <p:sldId id="269" r:id="rId16"/>
    <p:sldId id="270" r:id="rId17"/>
    <p:sldId id="271" r:id="rId18"/>
    <p:sldId id="272" r:id="rId19"/>
    <p:sldId id="273" r:id="rId20"/>
    <p:sldId id="278" r:id="rId21"/>
    <p:sldId id="275"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6600CC"/>
    <a:srgbClr val="660066"/>
    <a:srgbClr val="180244"/>
    <a:srgbClr val="2B0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9" autoAdjust="0"/>
    <p:restoredTop sz="94650" autoAdjust="0"/>
  </p:normalViewPr>
  <p:slideViewPr>
    <p:cSldViewPr>
      <p:cViewPr>
        <p:scale>
          <a:sx n="103" d="100"/>
          <a:sy n="103" d="100"/>
        </p:scale>
        <p:origin x="-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486397-5CC4-4462-8AB1-890B08332A86}" type="datetimeFigureOut">
              <a:rPr lang="de-DE" smtClean="0"/>
              <a:pPr/>
              <a:t>27.05.2012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45E655-024F-4AFB-B0D2-021BED17794B}" type="slidenum">
              <a:rPr lang="de-DE" smtClean="0"/>
              <a:pPr/>
              <a:t>‹Nr.›</a:t>
            </a:fld>
            <a:endParaRPr lang="de-DE"/>
          </a:p>
        </p:txBody>
      </p:sp>
    </p:spTree>
    <p:extLst>
      <p:ext uri="{BB962C8B-B14F-4D97-AF65-F5344CB8AC3E}">
        <p14:creationId xmlns:p14="http://schemas.microsoft.com/office/powerpoint/2010/main" val="63609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de-DE" smtClean="0"/>
              <a:t>Titelmasterformat durch Klicken bearbeiten</a:t>
            </a:r>
            <a:endParaRPr kumimoji="0" lang="en-US"/>
          </a:p>
        </p:txBody>
      </p:sp>
      <p:sp>
        <p:nvSpPr>
          <p:cNvPr id="28" name="Datumsplatzhalter 27"/>
          <p:cNvSpPr>
            <a:spLocks noGrp="1"/>
          </p:cNvSpPr>
          <p:nvPr>
            <p:ph type="dt" sz="half" idx="10"/>
          </p:nvPr>
        </p:nvSpPr>
        <p:spPr/>
        <p:txBody>
          <a:bodyPr/>
          <a:lstStyle/>
          <a:p>
            <a:fld id="{0423109B-9622-404D-AE5D-A7562DC74E01}" type="datetimeFigureOut">
              <a:rPr lang="de-DE" smtClean="0"/>
              <a:pPr/>
              <a:t>27.05.2012</a:t>
            </a:fld>
            <a:endParaRPr lang="de-DE"/>
          </a:p>
        </p:txBody>
      </p:sp>
      <p:sp>
        <p:nvSpPr>
          <p:cNvPr id="17" name="Fußzeilenplatzhalter 16"/>
          <p:cNvSpPr>
            <a:spLocks noGrp="1"/>
          </p:cNvSpPr>
          <p:nvPr>
            <p:ph type="ftr" sz="quarter" idx="11"/>
          </p:nvPr>
        </p:nvSpPr>
        <p:spPr/>
        <p:txBody>
          <a:bodyPr/>
          <a:lstStyle/>
          <a:p>
            <a:endParaRPr lang="de-DE"/>
          </a:p>
        </p:txBody>
      </p:sp>
      <p:sp>
        <p:nvSpPr>
          <p:cNvPr id="29" name="Foliennummernplatzhalter 28"/>
          <p:cNvSpPr>
            <a:spLocks noGrp="1"/>
          </p:cNvSpPr>
          <p:nvPr>
            <p:ph type="sldNum" sz="quarter" idx="12"/>
          </p:nvPr>
        </p:nvSpPr>
        <p:spPr/>
        <p:txBody>
          <a:bodyPr/>
          <a:lstStyle/>
          <a:p>
            <a:fld id="{3FEDA93A-62BF-4C15-933C-2141768C7264}" type="slidenum">
              <a:rPr lang="de-DE" smtClean="0"/>
              <a:pPr/>
              <a:t>‹Nr.›</a:t>
            </a:fld>
            <a:endParaRPr lang="de-DE"/>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Tree>
  </p:cSld>
  <p:clrMapOvr>
    <a:masterClrMapping/>
  </p:clrMapOvr>
  <p:transition spd="slow" advTm="180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423109B-9622-404D-AE5D-A7562DC74E01}" type="datetimeFigureOut">
              <a:rPr lang="de-DE" smtClean="0"/>
              <a:pPr/>
              <a:t>27.05.2012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FEDA93A-62BF-4C15-933C-2141768C7264}" type="slidenum">
              <a:rPr lang="de-DE" smtClean="0"/>
              <a:pPr/>
              <a:t>‹Nr.›</a:t>
            </a:fld>
            <a:endParaRPr lang="de-DE"/>
          </a:p>
        </p:txBody>
      </p:sp>
    </p:spTree>
  </p:cSld>
  <p:clrMapOvr>
    <a:masterClrMapping/>
  </p:clrMapOvr>
  <p:transition spd="slow" advTm="180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423109B-9622-404D-AE5D-A7562DC74E01}" type="datetimeFigureOut">
              <a:rPr lang="de-DE" smtClean="0"/>
              <a:pPr/>
              <a:t>27.05.2012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FEDA93A-62BF-4C15-933C-2141768C7264}" type="slidenum">
              <a:rPr lang="de-DE" smtClean="0"/>
              <a:pPr/>
              <a:t>‹Nr.›</a:t>
            </a:fld>
            <a:endParaRPr lang="de-DE"/>
          </a:p>
        </p:txBody>
      </p:sp>
    </p:spTree>
  </p:cSld>
  <p:clrMapOvr>
    <a:masterClrMapping/>
  </p:clrMapOvr>
  <p:transition spd="slow" advTm="180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423109B-9622-404D-AE5D-A7562DC74E01}" type="datetimeFigureOut">
              <a:rPr lang="de-DE" smtClean="0"/>
              <a:pPr/>
              <a:t>27.05.2012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FEDA93A-62BF-4C15-933C-2141768C7264}" type="slidenum">
              <a:rPr lang="de-DE" smtClean="0"/>
              <a:pPr/>
              <a:t>‹Nr.›</a:t>
            </a:fld>
            <a:endParaRPr lang="de-DE"/>
          </a:p>
        </p:txBody>
      </p:sp>
    </p:spTree>
  </p:cSld>
  <p:clrMapOvr>
    <a:masterClrMapping/>
  </p:clrMapOvr>
  <p:transition spd="slow" advTm="180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0423109B-9622-404D-AE5D-A7562DC74E01}" type="datetimeFigureOut">
              <a:rPr lang="de-DE" smtClean="0"/>
              <a:pPr/>
              <a:t>27.05.2012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a:xfrm>
            <a:off x="7924800" y="6416675"/>
            <a:ext cx="762000" cy="365125"/>
          </a:xfrm>
        </p:spPr>
        <p:txBody>
          <a:bodyPr/>
          <a:lstStyle/>
          <a:p>
            <a:fld id="{3FEDA93A-62BF-4C15-933C-2141768C7264}"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transition spd="slow" advTm="180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0423109B-9622-404D-AE5D-A7562DC74E01}" type="datetimeFigureOut">
              <a:rPr lang="de-DE" smtClean="0"/>
              <a:pPr/>
              <a:t>27.05.2012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FEDA93A-62BF-4C15-933C-2141768C7264}" type="slidenum">
              <a:rPr lang="de-DE" smtClean="0"/>
              <a:pPr/>
              <a:t>‹Nr.›</a:t>
            </a:fld>
            <a:endParaRPr lang="de-DE"/>
          </a:p>
        </p:txBody>
      </p:sp>
    </p:spTree>
  </p:cSld>
  <p:clrMapOvr>
    <a:masterClrMapping/>
  </p:clrMapOvr>
  <p:transition spd="slow" advTm="180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0423109B-9622-404D-AE5D-A7562DC74E01}" type="datetimeFigureOut">
              <a:rPr lang="de-DE" smtClean="0"/>
              <a:pPr/>
              <a:t>27.05.2012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FEDA93A-62BF-4C15-933C-2141768C7264}" type="slidenum">
              <a:rPr lang="de-DE" smtClean="0"/>
              <a:pPr/>
              <a:t>‹Nr.›</a:t>
            </a:fld>
            <a:endParaRPr lang="de-DE"/>
          </a:p>
        </p:txBody>
      </p:sp>
    </p:spTree>
  </p:cSld>
  <p:clrMapOvr>
    <a:masterClrMapping/>
  </p:clrMapOvr>
  <p:transition spd="slow" advTm="180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0423109B-9622-404D-AE5D-A7562DC74E01}" type="datetimeFigureOut">
              <a:rPr lang="de-DE" smtClean="0"/>
              <a:pPr/>
              <a:t>27.05.2012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FEDA93A-62BF-4C15-933C-2141768C7264}" type="slidenum">
              <a:rPr lang="de-DE" smtClean="0"/>
              <a:pPr/>
              <a:t>‹Nr.›</a:t>
            </a:fld>
            <a:endParaRPr lang="de-DE"/>
          </a:p>
        </p:txBody>
      </p:sp>
    </p:spTree>
  </p:cSld>
  <p:clrMapOvr>
    <a:masterClrMapping/>
  </p:clrMapOvr>
  <p:transition spd="slow" advTm="180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423109B-9622-404D-AE5D-A7562DC74E01}" type="datetimeFigureOut">
              <a:rPr lang="de-DE" smtClean="0"/>
              <a:pPr/>
              <a:t>27.05.2012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FEDA93A-62BF-4C15-933C-2141768C7264}" type="slidenum">
              <a:rPr lang="de-DE" smtClean="0"/>
              <a:pPr/>
              <a:t>‹Nr.›</a:t>
            </a:fld>
            <a:endParaRPr lang="de-DE"/>
          </a:p>
        </p:txBody>
      </p:sp>
    </p:spTree>
  </p:cSld>
  <p:clrMapOvr>
    <a:masterClrMapping/>
  </p:clrMapOvr>
  <p:transition spd="slow" advTm="180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0423109B-9622-404D-AE5D-A7562DC74E01}" type="datetimeFigureOut">
              <a:rPr lang="de-DE" smtClean="0"/>
              <a:pPr/>
              <a:t>27.05.2012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FEDA93A-62BF-4C15-933C-2141768C7264}" type="slidenum">
              <a:rPr lang="de-DE" smtClean="0"/>
              <a:pPr/>
              <a:t>‹Nr.›</a:t>
            </a:fld>
            <a:endParaRPr lang="de-DE"/>
          </a:p>
        </p:txBody>
      </p:sp>
    </p:spTree>
  </p:cSld>
  <p:clrMapOvr>
    <a:masterClrMapping/>
  </p:clrMapOvr>
  <p:transition spd="slow" advTm="180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de-DE" smtClean="0">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4" name="Textplatzhalt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0423109B-9622-404D-AE5D-A7562DC74E01}" type="datetimeFigureOut">
              <a:rPr lang="de-DE" smtClean="0"/>
              <a:pPr/>
              <a:t>27.05.2012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FEDA93A-62BF-4C15-933C-2141768C7264}" type="slidenum">
              <a:rPr lang="de-DE" smtClean="0"/>
              <a:pPr/>
              <a:t>‹Nr.›</a:t>
            </a:fld>
            <a:endParaRPr lang="de-DE"/>
          </a:p>
        </p:txBody>
      </p:sp>
    </p:spTree>
  </p:cSld>
  <p:clrMapOvr>
    <a:masterClrMapping/>
  </p:clrMapOvr>
  <p:transition spd="slow" advTm="180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423109B-9622-404D-AE5D-A7562DC74E01}" type="datetimeFigureOut">
              <a:rPr lang="de-DE" smtClean="0"/>
              <a:pPr/>
              <a:t>27.05.2012</a:t>
            </a:fld>
            <a:endParaRPr lang="de-DE"/>
          </a:p>
        </p:txBody>
      </p:sp>
      <p:sp>
        <p:nvSpPr>
          <p:cNvPr id="3" name="Fußzeilenplatzhalt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de-DE"/>
          </a:p>
        </p:txBody>
      </p:sp>
      <p:sp>
        <p:nvSpPr>
          <p:cNvPr id="23" name="Foliennummernplatzhalt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FEDA93A-62BF-4C15-933C-2141768C7264}" type="slidenum">
              <a:rPr lang="de-DE" smtClean="0"/>
              <a:pPr/>
              <a:t>‹Nr.›</a:t>
            </a:fld>
            <a:endParaRPr lang="de-DE"/>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Tm="180000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Gundi\Downloads\Uwu%20Lena%20-%20Schland%20O%20Schland%20%20Offizielles%20VIDEO.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Bergisch_Gladbach" TargetMode="Externa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file:///C:\Users\Gundi\Downloads\Lena%20Meyer-Landrut%20-%20Satellite%20-%20Eurovision%20Song%20Contest%202010%20Germany%20(offizielles%20Musikvideo).mp3"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en.wikipedia.org/wiki/Wetzla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en.wikipedia.org/wiki/Gaulish"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Celebration_(party)" TargetMode="External"/><Relationship Id="rId7" Type="http://schemas.openxmlformats.org/officeDocument/2006/relationships/image" Target="../media/image29.png"/><Relationship Id="rId2" Type="http://schemas.openxmlformats.org/officeDocument/2006/relationships/hyperlink" Target="http://en.wikipedia.org/wiki/Lent" TargetMode="External"/><Relationship Id="rId1" Type="http://schemas.openxmlformats.org/officeDocument/2006/relationships/slideLayout" Target="../slideLayouts/slideLayout2.xml"/><Relationship Id="rId6" Type="http://schemas.openxmlformats.org/officeDocument/2006/relationships/hyperlink" Target="http://en.wikipedia.org/wiki/Masquerade_ball" TargetMode="External"/><Relationship Id="rId5" Type="http://schemas.openxmlformats.org/officeDocument/2006/relationships/hyperlink" Target="http://en.wikipedia.org/wiki/Circus_(performing_art)" TargetMode="External"/><Relationship Id="rId4" Type="http://schemas.openxmlformats.org/officeDocument/2006/relationships/hyperlink" Target="http://en.wikipedia.org/wiki/Parad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de/" TargetMode="External"/><Relationship Id="rId2" Type="http://schemas.openxmlformats.org/officeDocument/2006/relationships/hyperlink" Target="http://www.wikipedia.de/" TargetMode="External"/><Relationship Id="rId1" Type="http://schemas.openxmlformats.org/officeDocument/2006/relationships/slideLayout" Target="../slideLayouts/slideLayout2.xml"/><Relationship Id="rId4" Type="http://schemas.openxmlformats.org/officeDocument/2006/relationships/hyperlink" Target="http://www.google.de/Bilde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en.wikipedia.org/wiki/Lah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Germany"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en.wikipedia.org/wiki/Formula_O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412776"/>
            <a:ext cx="7772400" cy="1470025"/>
          </a:xfrm>
        </p:spPr>
        <p:txBody>
          <a:bodyPr>
            <a:noAutofit/>
            <a:scene3d>
              <a:camera prst="orthographicFront"/>
              <a:lightRig rig="soft" dir="t">
                <a:rot lat="0" lon="0" rev="17220000"/>
              </a:lightRig>
            </a:scene3d>
          </a:bodyPr>
          <a:lstStyle/>
          <a:p>
            <a:r>
              <a:rPr lang="de-DE" sz="9600" dirty="0" smtClean="0">
                <a:solidFill>
                  <a:schemeClr val="bg1"/>
                </a:solidFill>
              </a:rPr>
              <a:t>Ge</a:t>
            </a:r>
            <a:r>
              <a:rPr lang="de-DE" sz="9600" dirty="0" smtClean="0">
                <a:solidFill>
                  <a:srgbClr val="FF0000"/>
                </a:solidFill>
              </a:rPr>
              <a:t>rma</a:t>
            </a:r>
            <a:r>
              <a:rPr lang="de-DE" sz="9600" dirty="0" smtClean="0">
                <a:solidFill>
                  <a:srgbClr val="FFFF00"/>
                </a:solidFill>
              </a:rPr>
              <a:t>ny</a:t>
            </a:r>
            <a:endParaRPr lang="de-DE" sz="9600" dirty="0">
              <a:solidFill>
                <a:srgbClr val="FFFF00"/>
              </a:solidFill>
            </a:endParaRPr>
          </a:p>
        </p:txBody>
      </p:sp>
      <p:sp>
        <p:nvSpPr>
          <p:cNvPr id="3" name="Untertitel 2"/>
          <p:cNvSpPr>
            <a:spLocks noGrp="1"/>
          </p:cNvSpPr>
          <p:nvPr>
            <p:ph type="subTitle" idx="1"/>
          </p:nvPr>
        </p:nvSpPr>
        <p:spPr>
          <a:xfrm flipH="1">
            <a:off x="467544" y="404664"/>
            <a:ext cx="144016" cy="288032"/>
          </a:xfrm>
        </p:spPr>
        <p:txBody>
          <a:bodyPr>
            <a:normAutofit fontScale="55000" lnSpcReduction="20000"/>
          </a:bodyPr>
          <a:lstStyle/>
          <a:p>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2411760" y="3573016"/>
            <a:ext cx="4067944" cy="2709251"/>
          </a:xfrm>
          <a:prstGeom prst="rect">
            <a:avLst/>
          </a:prstGeom>
          <a:noFill/>
          <a:ln w="9525">
            <a:noFill/>
            <a:miter lim="800000"/>
            <a:headEnd/>
            <a:tailEnd/>
          </a:ln>
        </p:spPr>
      </p:pic>
      <p:sp>
        <p:nvSpPr>
          <p:cNvPr id="5" name="Textfeld 4"/>
          <p:cNvSpPr txBox="1"/>
          <p:nvPr/>
        </p:nvSpPr>
        <p:spPr>
          <a:xfrm rot="19593612">
            <a:off x="5076056" y="4298900"/>
            <a:ext cx="288032" cy="369332"/>
          </a:xfrm>
          <a:prstGeom prst="rect">
            <a:avLst/>
          </a:prstGeom>
          <a:noFill/>
        </p:spPr>
        <p:txBody>
          <a:bodyPr wrap="square" rtlCol="0">
            <a:spAutoFit/>
          </a:bodyPr>
          <a:lstStyle/>
          <a:p>
            <a:endParaRPr lang="de-DE" dirty="0"/>
          </a:p>
        </p:txBody>
      </p:sp>
      <p:sp>
        <p:nvSpPr>
          <p:cNvPr id="11" name="Rechteck 10"/>
          <p:cNvSpPr/>
          <p:nvPr/>
        </p:nvSpPr>
        <p:spPr>
          <a:xfrm>
            <a:off x="4479634" y="2967335"/>
            <a:ext cx="184731" cy="923330"/>
          </a:xfrm>
          <a:prstGeom prst="rect">
            <a:avLst/>
          </a:prstGeom>
          <a:noFill/>
        </p:spPr>
        <p:txBody>
          <a:bodyPr wrap="none" lIns="91440" tIns="45720" rIns="91440" bIns="45720">
            <a:spAutoFit/>
          </a:bodyPr>
          <a:lstStyle/>
          <a:p>
            <a:pPr algn="ctr"/>
            <a:endParaRPr lang="de-DE"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7" name="Uwu Lena - Schland O Schland  Offizielles VIDEO.mp3">
            <a:hlinkClick r:id="" action="ppaction://media"/>
          </p:cNvPr>
          <p:cNvPicPr>
            <a:picLocks noRot="1" noChangeAspect="1"/>
          </p:cNvPicPr>
          <p:nvPr>
            <a:audioFile r:link="rId1"/>
          </p:nvPr>
        </p:nvPicPr>
        <p:blipFill>
          <a:blip r:embed="rId4" cstate="print"/>
          <a:stretch>
            <a:fillRect/>
          </a:stretch>
        </p:blipFill>
        <p:spPr>
          <a:xfrm>
            <a:off x="8839200" y="6553200"/>
            <a:ext cx="304800" cy="304800"/>
          </a:xfrm>
          <a:prstGeom prst="rect">
            <a:avLst/>
          </a:prstGeom>
        </p:spPr>
      </p:pic>
    </p:spTree>
  </p:cSld>
  <p:clrMapOvr>
    <a:masterClrMapping/>
  </p:clrMapOvr>
  <p:transition spd="slow" advTm="1800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2">
                <p:cTn id="7"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1143000"/>
          </a:xfrm>
        </p:spPr>
        <p:txBody>
          <a:bodyPr>
            <a:normAutofit/>
          </a:bodyPr>
          <a:lstStyle/>
          <a:p>
            <a:r>
              <a:rPr lang="de-DE" dirty="0" err="1" smtClean="0"/>
              <a:t>Germany‘s</a:t>
            </a:r>
            <a:r>
              <a:rPr lang="de-DE" dirty="0" smtClean="0"/>
              <a:t> </a:t>
            </a:r>
            <a:r>
              <a:rPr lang="de-DE" dirty="0" err="1" smtClean="0"/>
              <a:t>best</a:t>
            </a:r>
            <a:r>
              <a:rPr lang="de-DE" dirty="0" smtClean="0"/>
              <a:t> </a:t>
            </a:r>
            <a:r>
              <a:rPr lang="de-DE" dirty="0" err="1" smtClean="0"/>
              <a:t>female</a:t>
            </a:r>
            <a:r>
              <a:rPr lang="de-DE" dirty="0" smtClean="0"/>
              <a:t> Athlet</a:t>
            </a:r>
            <a:endParaRPr lang="de-DE" dirty="0"/>
          </a:p>
        </p:txBody>
      </p:sp>
      <p:sp>
        <p:nvSpPr>
          <p:cNvPr id="3" name="Inhaltsplatzhalter 2"/>
          <p:cNvSpPr>
            <a:spLocks noGrp="1"/>
          </p:cNvSpPr>
          <p:nvPr>
            <p:ph idx="1"/>
          </p:nvPr>
        </p:nvSpPr>
        <p:spPr>
          <a:xfrm>
            <a:off x="755576" y="836712"/>
            <a:ext cx="7931224" cy="3701008"/>
          </a:xfrm>
        </p:spPr>
        <p:txBody>
          <a:bodyPr>
            <a:normAutofit/>
          </a:bodyPr>
          <a:lstStyle/>
          <a:p>
            <a:pPr>
              <a:buNone/>
            </a:pPr>
            <a:r>
              <a:rPr lang="en-US" sz="2400" dirty="0" err="1" smtClean="0"/>
              <a:t>Isabell</a:t>
            </a:r>
            <a:r>
              <a:rPr lang="en-US" sz="2400" dirty="0" smtClean="0"/>
              <a:t> </a:t>
            </a:r>
            <a:r>
              <a:rPr lang="en-US" sz="2400" dirty="0" err="1" smtClean="0"/>
              <a:t>Werth</a:t>
            </a:r>
            <a:endParaRPr lang="en-US" sz="2400" dirty="0" smtClean="0"/>
          </a:p>
          <a:p>
            <a:pPr>
              <a:buNone/>
            </a:pPr>
            <a:endParaRPr lang="en-US" sz="1600" dirty="0" smtClean="0"/>
          </a:p>
          <a:p>
            <a:pPr>
              <a:buNone/>
            </a:pPr>
            <a:r>
              <a:rPr lang="en-US" sz="1600" dirty="0" err="1" smtClean="0"/>
              <a:t>Werth</a:t>
            </a:r>
            <a:r>
              <a:rPr lang="en-US" sz="1600" dirty="0" smtClean="0"/>
              <a:t> has competed in the Olympics four times in 1992, 1996, 2000 and 2008. In</a:t>
            </a:r>
          </a:p>
          <a:p>
            <a:pPr>
              <a:buNone/>
            </a:pPr>
            <a:r>
              <a:rPr lang="en-US" sz="1600" dirty="0" smtClean="0"/>
              <a:t>those four games she won eight medals, five of them gold. </a:t>
            </a:r>
            <a:r>
              <a:rPr lang="en-US" sz="1600" dirty="0" err="1" smtClean="0"/>
              <a:t>Werth</a:t>
            </a:r>
            <a:r>
              <a:rPr lang="en-US" sz="1600" dirty="0" smtClean="0"/>
              <a:t> has also won</a:t>
            </a:r>
          </a:p>
          <a:p>
            <a:pPr>
              <a:buNone/>
            </a:pPr>
            <a:r>
              <a:rPr lang="en-US" sz="1600" dirty="0" smtClean="0"/>
              <a:t>seven Dressage World Championship medals, six of them gold. She has competed</a:t>
            </a:r>
          </a:p>
          <a:p>
            <a:pPr>
              <a:buNone/>
            </a:pPr>
            <a:r>
              <a:rPr lang="en-US" sz="1600" dirty="0" smtClean="0"/>
              <a:t>multiple times at the European Dressage Championships, earning several gold and</a:t>
            </a:r>
          </a:p>
          <a:p>
            <a:pPr>
              <a:buNone/>
            </a:pPr>
            <a:r>
              <a:rPr lang="en-US" sz="1600" dirty="0" smtClean="0"/>
              <a:t>silver medals. At the 2008 Olympics she won the team championship together with</a:t>
            </a:r>
          </a:p>
          <a:p>
            <a:pPr>
              <a:buNone/>
            </a:pPr>
            <a:r>
              <a:rPr lang="en-US" sz="1600" dirty="0" smtClean="0"/>
              <a:t>her colleagues Heike </a:t>
            </a:r>
            <a:r>
              <a:rPr lang="en-US" sz="1600" dirty="0" err="1" smtClean="0"/>
              <a:t>Kemmer</a:t>
            </a:r>
            <a:r>
              <a:rPr lang="en-US" sz="1600" dirty="0" smtClean="0"/>
              <a:t> and Nadine </a:t>
            </a:r>
            <a:r>
              <a:rPr lang="en-US" sz="1600" dirty="0" err="1" smtClean="0"/>
              <a:t>Capellmann</a:t>
            </a:r>
            <a:r>
              <a:rPr lang="en-US" sz="1600" dirty="0" smtClean="0"/>
              <a:t>.</a:t>
            </a:r>
            <a:r>
              <a:rPr lang="en-US" sz="1600" baseline="30000" dirty="0" smtClean="0"/>
              <a:t> </a:t>
            </a:r>
            <a:r>
              <a:rPr lang="en-US" sz="1600" dirty="0" err="1" smtClean="0"/>
              <a:t>Isabell</a:t>
            </a:r>
            <a:r>
              <a:rPr lang="en-US" sz="1600" dirty="0" smtClean="0"/>
              <a:t> </a:t>
            </a:r>
            <a:r>
              <a:rPr lang="en-US" sz="1600" dirty="0" err="1" smtClean="0"/>
              <a:t>Werth</a:t>
            </a:r>
            <a:r>
              <a:rPr lang="en-US" sz="1600" dirty="0" smtClean="0"/>
              <a:t> worked</a:t>
            </a:r>
          </a:p>
          <a:p>
            <a:pPr>
              <a:buNone/>
            </a:pPr>
            <a:r>
              <a:rPr lang="en-US" sz="1600" dirty="0" smtClean="0"/>
              <a:t>alongside Bates Australia to develop the </a:t>
            </a:r>
            <a:r>
              <a:rPr lang="en-US" sz="1600" dirty="0" err="1" smtClean="0"/>
              <a:t>Isabell</a:t>
            </a:r>
            <a:r>
              <a:rPr lang="en-US" sz="1600" dirty="0" smtClean="0"/>
              <a:t> Dressage Saddle available in Bates</a:t>
            </a:r>
          </a:p>
          <a:p>
            <a:pPr>
              <a:buNone/>
            </a:pPr>
            <a:r>
              <a:rPr lang="en-US" sz="1600" dirty="0" smtClean="0"/>
              <a:t>and </a:t>
            </a:r>
            <a:r>
              <a:rPr lang="en-US" sz="1600" dirty="0" err="1" smtClean="0"/>
              <a:t>Wintec</a:t>
            </a:r>
            <a:r>
              <a:rPr lang="en-US" sz="1600" dirty="0" smtClean="0"/>
              <a:t>.</a:t>
            </a:r>
            <a:endParaRPr lang="de-DE" sz="1600" dirty="0"/>
          </a:p>
        </p:txBody>
      </p:sp>
      <p:pic>
        <p:nvPicPr>
          <p:cNvPr id="21506" name="Picture 2"/>
          <p:cNvPicPr>
            <a:picLocks noChangeAspect="1" noChangeArrowheads="1"/>
          </p:cNvPicPr>
          <p:nvPr/>
        </p:nvPicPr>
        <p:blipFill>
          <a:blip r:embed="rId2" cstate="print"/>
          <a:srcRect/>
          <a:stretch>
            <a:fillRect/>
          </a:stretch>
        </p:blipFill>
        <p:spPr bwMode="auto">
          <a:xfrm>
            <a:off x="7164288" y="3933056"/>
            <a:ext cx="1807468" cy="2711202"/>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683568" y="3873634"/>
            <a:ext cx="3760093" cy="2984366"/>
          </a:xfrm>
          <a:prstGeom prst="rect">
            <a:avLst/>
          </a:prstGeom>
          <a:noFill/>
          <a:ln w="9525">
            <a:noFill/>
            <a:miter lim="800000"/>
            <a:headEnd/>
            <a:tailEnd/>
          </a:ln>
        </p:spPr>
      </p:pic>
    </p:spTree>
  </p:cSld>
  <p:clrMapOvr>
    <a:masterClrMapping/>
  </p:clrMapOvr>
  <p:transition spd="slow" advTm="180000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Germany‘s</a:t>
            </a:r>
            <a:r>
              <a:rPr lang="de-DE" dirty="0" smtClean="0"/>
              <a:t> </a:t>
            </a:r>
            <a:r>
              <a:rPr lang="de-DE" dirty="0" err="1" smtClean="0"/>
              <a:t>best</a:t>
            </a:r>
            <a:r>
              <a:rPr lang="de-DE" dirty="0" smtClean="0"/>
              <a:t> </a:t>
            </a:r>
            <a:r>
              <a:rPr lang="de-DE" dirty="0" err="1" smtClean="0"/>
              <a:t>gymnast</a:t>
            </a:r>
            <a:endParaRPr lang="de-DE" dirty="0"/>
          </a:p>
        </p:txBody>
      </p:sp>
      <p:sp>
        <p:nvSpPr>
          <p:cNvPr id="3" name="Inhaltsplatzhalter 2"/>
          <p:cNvSpPr>
            <a:spLocks noGrp="1"/>
          </p:cNvSpPr>
          <p:nvPr>
            <p:ph idx="1"/>
          </p:nvPr>
        </p:nvSpPr>
        <p:spPr>
          <a:xfrm>
            <a:off x="467544" y="1052736"/>
            <a:ext cx="8229600" cy="3629000"/>
          </a:xfrm>
          <a:ln>
            <a:solidFill>
              <a:schemeClr val="tx1"/>
            </a:solidFill>
          </a:ln>
        </p:spPr>
        <p:txBody>
          <a:bodyPr>
            <a:normAutofit fontScale="92500" lnSpcReduction="20000"/>
          </a:bodyPr>
          <a:lstStyle/>
          <a:p>
            <a:pPr>
              <a:buNone/>
            </a:pPr>
            <a:endParaRPr lang="en-US" sz="1600" dirty="0" smtClean="0"/>
          </a:p>
          <a:p>
            <a:pPr>
              <a:buNone/>
            </a:pPr>
            <a:endParaRPr lang="en-US" sz="1600" dirty="0" smtClean="0"/>
          </a:p>
          <a:p>
            <a:pPr>
              <a:buNone/>
            </a:pPr>
            <a:r>
              <a:rPr lang="en-US" sz="2400" dirty="0" smtClean="0"/>
              <a:t>Fabian </a:t>
            </a:r>
            <a:r>
              <a:rPr lang="en-US" sz="2400" dirty="0" err="1" smtClean="0"/>
              <a:t>Hambüchen</a:t>
            </a:r>
            <a:endParaRPr lang="en-US" sz="2400" dirty="0" smtClean="0"/>
          </a:p>
          <a:p>
            <a:pPr>
              <a:buNone/>
            </a:pPr>
            <a:endParaRPr lang="en-US" sz="1600" dirty="0" smtClean="0">
              <a:solidFill>
                <a:srgbClr val="9933FF"/>
              </a:solidFill>
            </a:endParaRPr>
          </a:p>
          <a:p>
            <a:pPr>
              <a:buNone/>
            </a:pPr>
            <a:r>
              <a:rPr lang="en-US" sz="1600" dirty="0" smtClean="0"/>
              <a:t>(born October 25, 1987 in </a:t>
            </a:r>
            <a:r>
              <a:rPr lang="en-US" sz="1600" dirty="0" err="1" smtClean="0">
                <a:hlinkClick r:id="rId3" tooltip="Bergisch Gladbach"/>
              </a:rPr>
              <a:t>Bergisch</a:t>
            </a:r>
            <a:r>
              <a:rPr lang="en-US" sz="1600" dirty="0" smtClean="0">
                <a:hlinkClick r:id="rId3" tooltip="Bergisch Gladbach"/>
              </a:rPr>
              <a:t> </a:t>
            </a:r>
            <a:r>
              <a:rPr lang="en-US" sz="1600" dirty="0" err="1" smtClean="0">
                <a:hlinkClick r:id="rId3" tooltip="Bergisch Gladbach"/>
              </a:rPr>
              <a:t>Gladbach</a:t>
            </a:r>
            <a:r>
              <a:rPr lang="en-US" sz="1600" dirty="0" smtClean="0"/>
              <a:t>, North Rhine-Westphalia) is a German</a:t>
            </a:r>
          </a:p>
          <a:p>
            <a:pPr>
              <a:buNone/>
            </a:pPr>
            <a:r>
              <a:rPr lang="en-US" sz="1600" dirty="0" smtClean="0"/>
              <a:t>gymnast. He lives in </a:t>
            </a:r>
            <a:r>
              <a:rPr lang="en-US" sz="1600" dirty="0" err="1" smtClean="0">
                <a:hlinkClick r:id="rId4" tooltip="Wetzlar"/>
              </a:rPr>
              <a:t>Wetzlar</a:t>
            </a:r>
            <a:r>
              <a:rPr lang="en-US" sz="1600" dirty="0" smtClean="0"/>
              <a:t>.</a:t>
            </a:r>
          </a:p>
          <a:p>
            <a:pPr>
              <a:buNone/>
            </a:pPr>
            <a:r>
              <a:rPr lang="en-US" sz="1600" dirty="0" err="1" smtClean="0"/>
              <a:t>Hambüchen</a:t>
            </a:r>
            <a:r>
              <a:rPr lang="en-US" sz="1600" dirty="0" smtClean="0"/>
              <a:t> was the youngest German athlete at the 2004 Summer Olympics in Athens</a:t>
            </a:r>
          </a:p>
          <a:p>
            <a:pPr>
              <a:buNone/>
            </a:pPr>
            <a:r>
              <a:rPr lang="en-US" sz="1600" dirty="0" smtClean="0"/>
              <a:t>and finished 7th in the Horizontal bar and 8th in the team competition. So far in his</a:t>
            </a:r>
          </a:p>
          <a:p>
            <a:pPr>
              <a:buNone/>
            </a:pPr>
            <a:r>
              <a:rPr lang="en-US" sz="1600" dirty="0" smtClean="0"/>
              <a:t>career, he has won five medals at World Championships and six at European</a:t>
            </a:r>
          </a:p>
          <a:p>
            <a:pPr>
              <a:buNone/>
            </a:pPr>
            <a:r>
              <a:rPr lang="en-US" sz="1600" dirty="0" smtClean="0"/>
              <a:t>Championships. At the 2008 Summer Olympics in Beijing, he won the bronze medal in</a:t>
            </a:r>
          </a:p>
          <a:p>
            <a:pPr>
              <a:buNone/>
            </a:pPr>
            <a:r>
              <a:rPr lang="en-US" sz="1600" dirty="0" smtClean="0"/>
              <a:t>the men's high bar competition.</a:t>
            </a:r>
          </a:p>
          <a:p>
            <a:pPr>
              <a:buNone/>
            </a:pPr>
            <a:r>
              <a:rPr lang="en-US" sz="1600" dirty="0" smtClean="0"/>
              <a:t>He was named male German sportsperson of the year 2007.</a:t>
            </a:r>
          </a:p>
          <a:p>
            <a:pPr>
              <a:buNone/>
            </a:pPr>
            <a:r>
              <a:rPr lang="en-US" sz="1600" dirty="0" err="1" smtClean="0"/>
              <a:t>Hambüchen</a:t>
            </a:r>
            <a:r>
              <a:rPr lang="en-US" sz="1600" dirty="0" smtClean="0"/>
              <a:t> had to pull out of the 2009 World Artistic Gymnastics Championships</a:t>
            </a:r>
          </a:p>
          <a:p>
            <a:pPr>
              <a:buNone/>
            </a:pPr>
            <a:r>
              <a:rPr lang="en-US" sz="1600" dirty="0" smtClean="0"/>
              <a:t>because of an injury to his foot. He was a frontrunner for the all around title and the</a:t>
            </a:r>
          </a:p>
          <a:p>
            <a:pPr>
              <a:buNone/>
            </a:pPr>
            <a:r>
              <a:rPr lang="en-US" sz="1600" dirty="0" smtClean="0"/>
              <a:t>high bar.</a:t>
            </a:r>
          </a:p>
          <a:p>
            <a:pPr>
              <a:buNone/>
            </a:pPr>
            <a:endParaRPr lang="de-DE" dirty="0"/>
          </a:p>
        </p:txBody>
      </p:sp>
      <p:pic>
        <p:nvPicPr>
          <p:cNvPr id="1026" name="Picture 2"/>
          <p:cNvPicPr>
            <a:picLocks noChangeAspect="1" noChangeArrowheads="1"/>
          </p:cNvPicPr>
          <p:nvPr/>
        </p:nvPicPr>
        <p:blipFill>
          <a:blip r:embed="rId5" cstate="print"/>
          <a:srcRect/>
          <a:stretch>
            <a:fillRect/>
          </a:stretch>
        </p:blipFill>
        <p:spPr bwMode="auto">
          <a:xfrm>
            <a:off x="5148064" y="4373724"/>
            <a:ext cx="1656184" cy="2484276"/>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2555776" y="4365105"/>
            <a:ext cx="1620382" cy="2492895"/>
          </a:xfrm>
          <a:prstGeom prst="rect">
            <a:avLst/>
          </a:prstGeom>
          <a:noFill/>
          <a:ln w="9525">
            <a:noFill/>
            <a:miter lim="800000"/>
            <a:headEnd/>
            <a:tailEnd/>
          </a:ln>
        </p:spPr>
      </p:pic>
      <p:pic>
        <p:nvPicPr>
          <p:cNvPr id="6" name="Lena Meyer-Landrut - Satellite - Eurovision Song Contest 2010 Germany (offizielles Musikvideo).mp3">
            <a:hlinkClick r:id="" action="ppaction://media"/>
          </p:cNvPr>
          <p:cNvPicPr>
            <a:picLocks noRot="1" noChangeAspect="1"/>
          </p:cNvPicPr>
          <p:nvPr>
            <a:audioFile r:link="rId1"/>
          </p:nvPr>
        </p:nvPicPr>
        <p:blipFill>
          <a:blip r:embed="rId7" cstate="print"/>
          <a:stretch>
            <a:fillRect/>
          </a:stretch>
        </p:blipFill>
        <p:spPr>
          <a:xfrm>
            <a:off x="0" y="6553200"/>
            <a:ext cx="304800" cy="304800"/>
          </a:xfrm>
          <a:prstGeom prst="rect">
            <a:avLst/>
          </a:prstGeom>
        </p:spPr>
      </p:pic>
    </p:spTree>
  </p:cSld>
  <p:clrMapOvr>
    <a:masterClrMapping/>
  </p:clrMapOvr>
  <p:transition spd="slow" advTm="180000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1">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Musicstar</a:t>
            </a:r>
            <a:endParaRPr lang="de-DE" dirty="0"/>
          </a:p>
        </p:txBody>
      </p:sp>
      <p:sp>
        <p:nvSpPr>
          <p:cNvPr id="3" name="Inhaltsplatzhalter 2"/>
          <p:cNvSpPr>
            <a:spLocks noGrp="1"/>
          </p:cNvSpPr>
          <p:nvPr>
            <p:ph idx="1"/>
          </p:nvPr>
        </p:nvSpPr>
        <p:spPr>
          <a:xfrm>
            <a:off x="107504" y="1196752"/>
            <a:ext cx="8229600" cy="2592288"/>
          </a:xfrm>
        </p:spPr>
        <p:txBody>
          <a:bodyPr>
            <a:normAutofit/>
          </a:bodyPr>
          <a:lstStyle/>
          <a:p>
            <a:pPr>
              <a:buNone/>
            </a:pPr>
            <a:r>
              <a:rPr lang="de-DE" b="1" dirty="0" smtClean="0"/>
              <a:t>    Lena Meyer-</a:t>
            </a:r>
            <a:r>
              <a:rPr lang="de-DE" b="1" dirty="0" err="1" smtClean="0"/>
              <a:t>Landrut</a:t>
            </a:r>
            <a:endParaRPr lang="de-DE" b="1" dirty="0" smtClean="0"/>
          </a:p>
          <a:p>
            <a:pPr>
              <a:buNone/>
            </a:pPr>
            <a:endParaRPr lang="de-DE" sz="1400" b="1" dirty="0" smtClean="0"/>
          </a:p>
          <a:p>
            <a:pPr>
              <a:buNone/>
            </a:pPr>
            <a:r>
              <a:rPr lang="en-US" sz="1400" b="1" dirty="0" smtClean="0"/>
              <a:t>         Lena Meyer-</a:t>
            </a:r>
            <a:r>
              <a:rPr lang="en-US" sz="1400" b="1" dirty="0" err="1" smtClean="0"/>
              <a:t>Landrut</a:t>
            </a:r>
            <a:r>
              <a:rPr lang="en-US" sz="1400" dirty="0" smtClean="0"/>
              <a:t> , also known by her stage name </a:t>
            </a:r>
            <a:r>
              <a:rPr lang="en-US" sz="1400" b="1" dirty="0" smtClean="0"/>
              <a:t>Lena</a:t>
            </a:r>
            <a:r>
              <a:rPr lang="en-US" sz="1400" dirty="0" smtClean="0"/>
              <a:t>, is a German singer and songwriter. She represented Germany in the Eurovision Song Contest 2010 in Oslo, Norway, and won the contest with the song "</a:t>
            </a:r>
            <a:r>
              <a:rPr lang="en-US" sz="1400" dirty="0" err="1" smtClean="0"/>
              <a:t>Satellite“.With</a:t>
            </a:r>
            <a:r>
              <a:rPr lang="en-US" sz="1400" dirty="0" smtClean="0"/>
              <a:t> her three entries from the German national final </a:t>
            </a:r>
            <a:r>
              <a:rPr lang="en-US" sz="1400" i="1" dirty="0" smtClean="0"/>
              <a:t>Unser Star </a:t>
            </a:r>
            <a:r>
              <a:rPr lang="en-US" sz="1400" i="1" dirty="0" err="1" smtClean="0"/>
              <a:t>für</a:t>
            </a:r>
            <a:r>
              <a:rPr lang="en-US" sz="1400" i="1" dirty="0" smtClean="0"/>
              <a:t> Oslo</a:t>
            </a:r>
            <a:r>
              <a:rPr lang="en-US" sz="1400" dirty="0" smtClean="0"/>
              <a:t> (Our Star for Oslo), Meyer-</a:t>
            </a:r>
            <a:r>
              <a:rPr lang="en-US" sz="1400" dirty="0" err="1" smtClean="0"/>
              <a:t>Landrut</a:t>
            </a:r>
            <a:r>
              <a:rPr lang="en-US" sz="1400" dirty="0" smtClean="0"/>
              <a:t> set an all-time chart record in her home country by debuting with three songs in the top five of the German singles chart. Both "Satellite" and her first album </a:t>
            </a:r>
            <a:r>
              <a:rPr lang="en-US" sz="1400" i="1" dirty="0" smtClean="0"/>
              <a:t>My Cassette Player</a:t>
            </a:r>
            <a:r>
              <a:rPr lang="en-US" sz="1400" dirty="0" smtClean="0"/>
              <a:t> debuted at number one in Germany, and have been certified double Platinum since. It has been confirmed that Meyer-</a:t>
            </a:r>
            <a:r>
              <a:rPr lang="en-US" sz="1400" dirty="0" err="1" smtClean="0"/>
              <a:t>Landrut</a:t>
            </a:r>
            <a:r>
              <a:rPr lang="en-US" sz="1400" dirty="0" smtClean="0"/>
              <a:t> will once more represent Germany in the Eurovision Song Contest in 2011</a:t>
            </a:r>
            <a:endParaRPr lang="de-DE" sz="1400" dirty="0"/>
          </a:p>
        </p:txBody>
      </p:sp>
      <p:pic>
        <p:nvPicPr>
          <p:cNvPr id="8194" name="Picture 2"/>
          <p:cNvPicPr>
            <a:picLocks noChangeAspect="1" noChangeArrowheads="1"/>
          </p:cNvPicPr>
          <p:nvPr/>
        </p:nvPicPr>
        <p:blipFill>
          <a:blip r:embed="rId2" cstate="print"/>
          <a:srcRect/>
          <a:stretch>
            <a:fillRect/>
          </a:stretch>
        </p:blipFill>
        <p:spPr bwMode="auto">
          <a:xfrm>
            <a:off x="6804248" y="3573016"/>
            <a:ext cx="2095500" cy="314325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323528" y="3933056"/>
            <a:ext cx="4065227" cy="2716311"/>
          </a:xfrm>
          <a:prstGeom prst="rect">
            <a:avLst/>
          </a:prstGeom>
          <a:noFill/>
          <a:ln w="9525">
            <a:noFill/>
            <a:miter lim="800000"/>
            <a:headEnd/>
            <a:tailEnd/>
          </a:ln>
        </p:spPr>
      </p:pic>
    </p:spTree>
  </p:cSld>
  <p:clrMapOvr>
    <a:masterClrMapping/>
  </p:clrMapOvr>
  <p:transition spd="slow" advTm="1800000">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Landscapes</a:t>
            </a:r>
            <a:endParaRPr lang="de-DE" dirty="0"/>
          </a:p>
        </p:txBody>
      </p:sp>
      <p:sp>
        <p:nvSpPr>
          <p:cNvPr id="3" name="Inhaltsplatzhalter 2"/>
          <p:cNvSpPr>
            <a:spLocks noGrp="1"/>
          </p:cNvSpPr>
          <p:nvPr>
            <p:ph idx="1"/>
          </p:nvPr>
        </p:nvSpPr>
        <p:spPr>
          <a:xfrm>
            <a:off x="3491880" y="1556792"/>
            <a:ext cx="5652120" cy="3629000"/>
          </a:xfrm>
        </p:spPr>
        <p:txBody>
          <a:bodyPr>
            <a:normAutofit/>
          </a:bodyPr>
          <a:lstStyle/>
          <a:p>
            <a:pPr>
              <a:buNone/>
            </a:pPr>
            <a:r>
              <a:rPr lang="en-US" sz="1600" dirty="0" smtClean="0"/>
              <a:t>        The </a:t>
            </a:r>
            <a:r>
              <a:rPr lang="en-US" sz="1600" b="1" dirty="0" smtClean="0"/>
              <a:t>North Sea</a:t>
            </a:r>
            <a:r>
              <a:rPr lang="en-US" sz="1600" dirty="0" smtClean="0"/>
              <a:t> is a marginal sea of the Atlantic Ocean located between Great Britain and Scandinavia. An </a:t>
            </a:r>
            <a:r>
              <a:rPr lang="en-US" sz="1600" dirty="0" err="1" smtClean="0"/>
              <a:t>epeiric</a:t>
            </a:r>
            <a:r>
              <a:rPr lang="en-US" sz="1600" dirty="0" smtClean="0"/>
              <a:t> (or "shelf") sea on the European continental shelf, it connects to the ocean through the English Channel in the south and the Norwegian Sea in the north. It is more than 970 </a:t>
            </a:r>
            <a:r>
              <a:rPr lang="en-US" sz="1600" dirty="0" err="1" smtClean="0"/>
              <a:t>kilometres</a:t>
            </a:r>
            <a:r>
              <a:rPr lang="en-US" sz="1600" dirty="0" smtClean="0"/>
              <a:t> long and 580 </a:t>
            </a:r>
            <a:r>
              <a:rPr lang="en-US" sz="1600" dirty="0" err="1" smtClean="0"/>
              <a:t>kilometres</a:t>
            </a:r>
            <a:r>
              <a:rPr lang="en-US" sz="1600" dirty="0" smtClean="0"/>
              <a:t> wide, with an area of around 750,000 square </a:t>
            </a:r>
            <a:r>
              <a:rPr lang="en-US" sz="1600" dirty="0" err="1" smtClean="0"/>
              <a:t>kilometres</a:t>
            </a:r>
            <a:r>
              <a:rPr lang="en-US" sz="1600" dirty="0" smtClean="0"/>
              <a:t>. The North Sea has long been the site of important European shipping lanes as well as a major fishery. The sea is a popular destination for recreation and tourism in bordering countries and more recently has developed into a rich source of energy resources including fossil fuels, wind, and early efforts in wave power.</a:t>
            </a:r>
          </a:p>
          <a:p>
            <a:endParaRPr lang="de-DE" dirty="0"/>
          </a:p>
        </p:txBody>
      </p:sp>
      <p:pic>
        <p:nvPicPr>
          <p:cNvPr id="1026" name="Picture 2"/>
          <p:cNvPicPr>
            <a:picLocks noChangeAspect="1" noChangeArrowheads="1"/>
          </p:cNvPicPr>
          <p:nvPr/>
        </p:nvPicPr>
        <p:blipFill>
          <a:blip r:embed="rId2" cstate="print"/>
          <a:srcRect/>
          <a:stretch>
            <a:fillRect/>
          </a:stretch>
        </p:blipFill>
        <p:spPr bwMode="auto">
          <a:xfrm>
            <a:off x="0" y="1628800"/>
            <a:ext cx="4096913" cy="5229200"/>
          </a:xfrm>
          <a:prstGeom prst="rect">
            <a:avLst/>
          </a:prstGeom>
          <a:noFill/>
          <a:ln w="9525">
            <a:noFill/>
            <a:miter lim="800000"/>
            <a:headEnd/>
            <a:tailEnd/>
          </a:ln>
        </p:spPr>
      </p:pic>
    </p:spTree>
  </p:cSld>
  <p:clrMapOvr>
    <a:masterClrMapping/>
  </p:clrMapOvr>
  <p:transition spd="slow" advTm="1800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Landscapes</a:t>
            </a:r>
            <a:r>
              <a:rPr lang="de-DE" dirty="0" smtClean="0"/>
              <a:t> </a:t>
            </a:r>
            <a:endParaRPr lang="de-DE" dirty="0"/>
          </a:p>
        </p:txBody>
      </p:sp>
      <p:sp>
        <p:nvSpPr>
          <p:cNvPr id="3" name="Inhaltsplatzhalter 2"/>
          <p:cNvSpPr>
            <a:spLocks noGrp="1"/>
          </p:cNvSpPr>
          <p:nvPr>
            <p:ph idx="1"/>
          </p:nvPr>
        </p:nvSpPr>
        <p:spPr>
          <a:xfrm>
            <a:off x="-540568" y="1484784"/>
            <a:ext cx="5976664" cy="2908920"/>
          </a:xfrm>
        </p:spPr>
        <p:txBody>
          <a:bodyPr>
            <a:normAutofit lnSpcReduction="10000"/>
          </a:bodyPr>
          <a:lstStyle/>
          <a:p>
            <a:pPr>
              <a:buNone/>
            </a:pPr>
            <a:r>
              <a:rPr lang="en-US" sz="1400" dirty="0" smtClean="0"/>
              <a:t>         The </a:t>
            </a:r>
            <a:r>
              <a:rPr lang="en-US" sz="1400" b="1" dirty="0" smtClean="0"/>
              <a:t>Baltic Sea</a:t>
            </a:r>
            <a:r>
              <a:rPr lang="en-US" sz="1400" dirty="0" smtClean="0"/>
              <a:t> is a brackish </a:t>
            </a:r>
            <a:r>
              <a:rPr lang="en-US" sz="1400" dirty="0" err="1" smtClean="0"/>
              <a:t>mediteranean</a:t>
            </a:r>
            <a:r>
              <a:rPr lang="en-US" sz="1400" dirty="0" smtClean="0"/>
              <a:t> sea located in Northern Europe, from 53°N to 66°N latitude and from 20°E to 26°E longitude. It is bounded by the Scandinavian Peninsula, the mainland of Europe, and the Danish islands. It drains into the Kattegat by way of the </a:t>
            </a:r>
            <a:r>
              <a:rPr lang="en-US" sz="1400" dirty="0" err="1" smtClean="0"/>
              <a:t>Øresund</a:t>
            </a:r>
            <a:r>
              <a:rPr lang="en-US" sz="1400" dirty="0" smtClean="0"/>
              <a:t>, the Great Belt and the Little Belt. The Kattegat continues through Skagerrak into the North Sea and the Atlantic Ocean. The Baltic Sea is connected by man-made waterways to the White Sea via the White Sea Canal, and to the North Sea via the Kiel Canal. The Baltic Sea might be considered to be bordered on its northern edge by the Gulf of Bothnia, on its northeastern edge by the Gulf of Finland, and on its eastern edge by the Gulf of Riga. However, these various gulfs can be considered to be simply offshoots of the Baltic Sea, and therefore parts of it.</a:t>
            </a:r>
            <a:endParaRPr lang="de-DE" sz="1400" dirty="0"/>
          </a:p>
        </p:txBody>
      </p:sp>
      <p:pic>
        <p:nvPicPr>
          <p:cNvPr id="2050" name="Picture 2"/>
          <p:cNvPicPr>
            <a:picLocks noChangeAspect="1" noChangeArrowheads="1"/>
          </p:cNvPicPr>
          <p:nvPr/>
        </p:nvPicPr>
        <p:blipFill>
          <a:blip r:embed="rId2" cstate="print"/>
          <a:srcRect/>
          <a:stretch>
            <a:fillRect/>
          </a:stretch>
        </p:blipFill>
        <p:spPr bwMode="auto">
          <a:xfrm>
            <a:off x="5334000" y="1556792"/>
            <a:ext cx="3810000" cy="5301208"/>
          </a:xfrm>
          <a:prstGeom prst="rect">
            <a:avLst/>
          </a:prstGeom>
          <a:noFill/>
          <a:ln w="9525">
            <a:noFill/>
            <a:miter lim="800000"/>
            <a:headEnd/>
            <a:tailEnd/>
          </a:ln>
        </p:spPr>
      </p:pic>
    </p:spTree>
  </p:cSld>
  <p:clrMapOvr>
    <a:masterClrMapping/>
  </p:clrMapOvr>
  <p:transition spd="slow" advTm="1800000">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Black </a:t>
            </a:r>
            <a:r>
              <a:rPr lang="de-DE" dirty="0" err="1" smtClean="0"/>
              <a:t>Forest</a:t>
            </a:r>
            <a:endParaRPr lang="de-DE" dirty="0"/>
          </a:p>
        </p:txBody>
      </p:sp>
      <p:sp>
        <p:nvSpPr>
          <p:cNvPr id="3" name="Inhaltsplatzhalter 2"/>
          <p:cNvSpPr>
            <a:spLocks noGrp="1"/>
          </p:cNvSpPr>
          <p:nvPr>
            <p:ph idx="1"/>
          </p:nvPr>
        </p:nvSpPr>
        <p:spPr>
          <a:xfrm>
            <a:off x="467544" y="1340768"/>
            <a:ext cx="8229600" cy="2260848"/>
          </a:xfrm>
        </p:spPr>
        <p:txBody>
          <a:bodyPr>
            <a:normAutofit/>
          </a:bodyPr>
          <a:lstStyle/>
          <a:p>
            <a:pPr>
              <a:buNone/>
            </a:pPr>
            <a:r>
              <a:rPr lang="en-US" dirty="0" smtClean="0"/>
              <a:t>  </a:t>
            </a:r>
            <a:r>
              <a:rPr lang="en-US" sz="1500" dirty="0" smtClean="0"/>
              <a:t>    The </a:t>
            </a:r>
            <a:r>
              <a:rPr lang="en-US" sz="1500" b="1" dirty="0" smtClean="0"/>
              <a:t>Black Forest</a:t>
            </a:r>
            <a:r>
              <a:rPr lang="en-US" sz="1500" dirty="0" smtClean="0"/>
              <a:t> (German: </a:t>
            </a:r>
            <a:r>
              <a:rPr lang="en-US" sz="1500" i="1" dirty="0" err="1" smtClean="0"/>
              <a:t>Schwarzwald</a:t>
            </a:r>
            <a:r>
              <a:rPr lang="en-US" sz="1500" dirty="0" smtClean="0"/>
              <a:t>) is a wooded mountain range in Baden-Württemberg, southwestern Germany. It is bordered by the Rhine valley to the west and south. The highest peak is the Feldberg with an elevation of 1,493 meters. The region is almost rectangular with a length of 200 km and breadth of 60 km. Hence it has an area of approximately 12,000 km</a:t>
            </a:r>
            <a:r>
              <a:rPr lang="en-US" sz="1500" baseline="30000" dirty="0" smtClean="0"/>
              <a:t>2</a:t>
            </a:r>
            <a:r>
              <a:rPr lang="en-US" sz="1500" dirty="0" smtClean="0"/>
              <a:t>. The name </a:t>
            </a:r>
            <a:r>
              <a:rPr lang="en-US" sz="1500" i="1" dirty="0" err="1" smtClean="0"/>
              <a:t>Schwarzwald</a:t>
            </a:r>
            <a:r>
              <a:rPr lang="en-US" sz="1500" dirty="0" smtClean="0"/>
              <a:t>, i.e. Black Forest, goes back to the Romans who referred to the thickly forested mountains there as </a:t>
            </a:r>
            <a:r>
              <a:rPr lang="en-US" sz="1500" i="1" dirty="0" smtClean="0"/>
              <a:t>Silva </a:t>
            </a:r>
            <a:r>
              <a:rPr lang="en-US" sz="1500" i="1" dirty="0" err="1" smtClean="0"/>
              <a:t>Nigra</a:t>
            </a:r>
            <a:r>
              <a:rPr lang="en-US" sz="1500" dirty="0" smtClean="0"/>
              <a:t> , i.e. "Black Forest," because the dense growth of conifers in the forest blocked out most of the light inside the forest.</a:t>
            </a:r>
            <a:endParaRPr lang="de-DE" sz="1500" dirty="0"/>
          </a:p>
        </p:txBody>
      </p:sp>
      <p:pic>
        <p:nvPicPr>
          <p:cNvPr id="3074" name="Picture 2"/>
          <p:cNvPicPr>
            <a:picLocks noChangeAspect="1" noChangeArrowheads="1"/>
          </p:cNvPicPr>
          <p:nvPr/>
        </p:nvPicPr>
        <p:blipFill>
          <a:blip r:embed="rId2" cstate="print"/>
          <a:srcRect/>
          <a:stretch>
            <a:fillRect/>
          </a:stretch>
        </p:blipFill>
        <p:spPr bwMode="auto">
          <a:xfrm>
            <a:off x="2339752" y="3459745"/>
            <a:ext cx="4536504" cy="3398254"/>
          </a:xfrm>
          <a:prstGeom prst="rect">
            <a:avLst/>
          </a:prstGeom>
          <a:noFill/>
          <a:ln w="9525">
            <a:noFill/>
            <a:miter lim="800000"/>
            <a:headEnd/>
            <a:tailEnd/>
          </a:ln>
        </p:spPr>
      </p:pic>
    </p:spTree>
  </p:cSld>
  <p:clrMapOvr>
    <a:masterClrMapping/>
  </p:clrMapOvr>
  <p:transition spd="slow" advTm="1800000">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a:t>
            </a:r>
            <a:r>
              <a:rPr lang="de-DE" dirty="0" err="1" smtClean="0"/>
              <a:t>river</a:t>
            </a:r>
            <a:r>
              <a:rPr lang="de-DE" dirty="0" smtClean="0"/>
              <a:t> Rhine</a:t>
            </a:r>
            <a:endParaRPr lang="de-DE" dirty="0"/>
          </a:p>
        </p:txBody>
      </p:sp>
      <p:sp>
        <p:nvSpPr>
          <p:cNvPr id="3" name="Inhaltsplatzhalter 2"/>
          <p:cNvSpPr>
            <a:spLocks noGrp="1"/>
          </p:cNvSpPr>
          <p:nvPr>
            <p:ph idx="1"/>
          </p:nvPr>
        </p:nvSpPr>
        <p:spPr>
          <a:xfrm>
            <a:off x="395536" y="1268760"/>
            <a:ext cx="8229600" cy="2836912"/>
          </a:xfrm>
        </p:spPr>
        <p:txBody>
          <a:bodyPr>
            <a:normAutofit/>
          </a:bodyPr>
          <a:lstStyle/>
          <a:p>
            <a:pPr>
              <a:buNone/>
            </a:pPr>
            <a:r>
              <a:rPr lang="en-US" sz="1400" dirty="0" smtClean="0"/>
              <a:t>         The </a:t>
            </a:r>
            <a:r>
              <a:rPr lang="en-US" sz="1400" b="1" dirty="0" smtClean="0"/>
              <a:t>Rhine</a:t>
            </a:r>
            <a:r>
              <a:rPr lang="en-US" sz="1400" dirty="0" smtClean="0"/>
              <a:t> (German: </a:t>
            </a:r>
            <a:r>
              <a:rPr lang="en-US" sz="1400" dirty="0" err="1" smtClean="0"/>
              <a:t>Rhein</a:t>
            </a:r>
            <a:r>
              <a:rPr lang="en-US" sz="1400" dirty="0" smtClean="0"/>
              <a:t>) flows from the Swiss Alps to the Netherlands, and is one of the longest and most important rivers in Europe, at about 1,233 km,</a:t>
            </a:r>
            <a:r>
              <a:rPr lang="en-US" sz="1400" baseline="30000" dirty="0" smtClean="0"/>
              <a:t> </a:t>
            </a:r>
            <a:r>
              <a:rPr lang="en-US" sz="1400" dirty="0" smtClean="0"/>
              <a:t>with an average discharge of more than 2,000 m</a:t>
            </a:r>
            <a:r>
              <a:rPr lang="en-US" sz="1400" baseline="30000" dirty="0" smtClean="0"/>
              <a:t>³</a:t>
            </a:r>
            <a:r>
              <a:rPr lang="en-US" sz="1400" dirty="0" smtClean="0"/>
              <a:t> The name of the Rhine derives from </a:t>
            </a:r>
            <a:r>
              <a:rPr lang="en-US" sz="1400" dirty="0" err="1" smtClean="0">
                <a:hlinkClick r:id="rId2" tooltip="Gaulish"/>
              </a:rPr>
              <a:t>Gaulish</a:t>
            </a:r>
            <a:r>
              <a:rPr lang="en-US" sz="1400" dirty="0" smtClean="0"/>
              <a:t>  </a:t>
            </a:r>
            <a:r>
              <a:rPr lang="en-US" sz="1400" i="1" dirty="0" err="1" smtClean="0"/>
              <a:t>Renos</a:t>
            </a:r>
            <a:r>
              <a:rPr lang="en-US" sz="1400" dirty="0" smtClean="0"/>
              <a:t>, and ultimately from the Proto-Indo-European root  </a:t>
            </a:r>
            <a:r>
              <a:rPr lang="en-US" sz="1400" i="1" dirty="0" err="1" smtClean="0"/>
              <a:t>reie</a:t>
            </a:r>
            <a:r>
              <a:rPr lang="en-US" sz="1400" i="1" dirty="0" smtClean="0"/>
              <a:t> </a:t>
            </a:r>
            <a:r>
              <a:rPr lang="en-US" sz="1400" dirty="0" smtClean="0"/>
              <a:t>which is also the root of words like </a:t>
            </a:r>
            <a:r>
              <a:rPr lang="en-US" sz="1400" i="1" dirty="0" smtClean="0"/>
              <a:t>river</a:t>
            </a:r>
            <a:r>
              <a:rPr lang="en-US" sz="1400" dirty="0" smtClean="0"/>
              <a:t> and </a:t>
            </a:r>
            <a:r>
              <a:rPr lang="en-US" sz="1400" i="1" dirty="0" smtClean="0"/>
              <a:t>run</a:t>
            </a:r>
            <a:r>
              <a:rPr lang="en-US" sz="1400" dirty="0" smtClean="0"/>
              <a:t>.</a:t>
            </a:r>
            <a:r>
              <a:rPr lang="en-US" sz="1400" baseline="30000" dirty="0" smtClean="0"/>
              <a:t> </a:t>
            </a:r>
            <a:r>
              <a:rPr lang="en-US" sz="1400" dirty="0" smtClean="0"/>
              <a:t>The Reno River in Italy shares the same etymology. The spelling with -h- seems to be borrowed from the Greek form of the name, </a:t>
            </a:r>
            <a:r>
              <a:rPr lang="en-US" sz="1400" i="1" dirty="0" err="1" smtClean="0"/>
              <a:t>Rhenos</a:t>
            </a:r>
            <a:r>
              <a:rPr lang="en-US" sz="1400" dirty="0" smtClean="0"/>
              <a:t>, seen also in </a:t>
            </a:r>
            <a:r>
              <a:rPr lang="en-US" sz="1400" i="1" dirty="0" err="1" smtClean="0"/>
              <a:t>rheos</a:t>
            </a:r>
            <a:r>
              <a:rPr lang="en-US" sz="1400" dirty="0" smtClean="0"/>
              <a:t>, stream, and </a:t>
            </a:r>
            <a:r>
              <a:rPr lang="en-US" sz="1400" i="1" dirty="0" err="1" smtClean="0"/>
              <a:t>rhein</a:t>
            </a:r>
            <a:r>
              <a:rPr lang="en-US" sz="1400" dirty="0" smtClean="0"/>
              <a:t>, to flow. The Rhine and the Danube formed most of the northern inland frontier of the Roman Empire and, since those days, the Rhine has been a vital and navigable waterway carrying trade and goods deep inland. It has also served as a defensive feature and has been the basis for regional and international borders. The many castles and prehistoric fortifications along the Rhine testify to its importance as a waterway. River traffic could be stopped at these locations, usually for the purpose of collecting tolls, by the state that controlled that portion of the river.</a:t>
            </a:r>
          </a:p>
          <a:p>
            <a:endParaRPr lang="de-DE" dirty="0"/>
          </a:p>
        </p:txBody>
      </p:sp>
      <p:pic>
        <p:nvPicPr>
          <p:cNvPr id="4098" name="Picture 2"/>
          <p:cNvPicPr>
            <a:picLocks noChangeAspect="1" noChangeArrowheads="1"/>
          </p:cNvPicPr>
          <p:nvPr/>
        </p:nvPicPr>
        <p:blipFill>
          <a:blip r:embed="rId3" cstate="print"/>
          <a:srcRect/>
          <a:stretch>
            <a:fillRect/>
          </a:stretch>
        </p:blipFill>
        <p:spPr bwMode="auto">
          <a:xfrm>
            <a:off x="0" y="3855756"/>
            <a:ext cx="3851920" cy="3002244"/>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788024" y="3866896"/>
            <a:ext cx="4355976" cy="2991104"/>
          </a:xfrm>
          <a:prstGeom prst="rect">
            <a:avLst/>
          </a:prstGeom>
          <a:noFill/>
          <a:ln w="9525">
            <a:noFill/>
            <a:miter lim="800000"/>
            <a:headEnd/>
            <a:tailEnd/>
          </a:ln>
        </p:spPr>
      </p:pic>
    </p:spTree>
  </p:cSld>
  <p:clrMapOvr>
    <a:masterClrMapping/>
  </p:clrMapOvr>
  <p:transition spd="slow" advTm="180000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Christmas </a:t>
            </a:r>
            <a:r>
              <a:rPr lang="de-DE" dirty="0" err="1" smtClean="0"/>
              <a:t>markets</a:t>
            </a:r>
            <a:endParaRPr lang="de-DE" dirty="0"/>
          </a:p>
        </p:txBody>
      </p:sp>
      <p:sp>
        <p:nvSpPr>
          <p:cNvPr id="3" name="Inhaltsplatzhalter 2"/>
          <p:cNvSpPr>
            <a:spLocks noGrp="1"/>
          </p:cNvSpPr>
          <p:nvPr>
            <p:ph idx="1"/>
          </p:nvPr>
        </p:nvSpPr>
        <p:spPr>
          <a:xfrm>
            <a:off x="3362672" y="1340768"/>
            <a:ext cx="5781328" cy="3384376"/>
          </a:xfrm>
        </p:spPr>
        <p:txBody>
          <a:bodyPr>
            <a:normAutofit/>
          </a:bodyPr>
          <a:lstStyle/>
          <a:p>
            <a:pPr>
              <a:buNone/>
            </a:pPr>
            <a:r>
              <a:rPr lang="en-US" sz="1200" dirty="0" smtClean="0"/>
              <a:t>           </a:t>
            </a:r>
            <a:r>
              <a:rPr lang="en-US" sz="1400" dirty="0" smtClean="0"/>
              <a:t>A </a:t>
            </a:r>
            <a:r>
              <a:rPr lang="en-US" sz="1400" b="1" dirty="0" smtClean="0"/>
              <a:t>Christmas market</a:t>
            </a:r>
            <a:r>
              <a:rPr lang="en-US" sz="1400" dirty="0" smtClean="0"/>
              <a:t>, also known as </a:t>
            </a:r>
            <a:r>
              <a:rPr lang="en-US" sz="1400" b="1" i="1" dirty="0" err="1" smtClean="0"/>
              <a:t>Christkindlmarkt</a:t>
            </a:r>
            <a:r>
              <a:rPr lang="en-US" sz="1400" dirty="0" smtClean="0"/>
              <a:t>, </a:t>
            </a:r>
            <a:r>
              <a:rPr lang="en-US" sz="1400" b="1" i="1" dirty="0" err="1" smtClean="0"/>
              <a:t>Christkindlesmarkt</a:t>
            </a:r>
            <a:r>
              <a:rPr lang="en-US" sz="1400" dirty="0" smtClean="0"/>
              <a:t>, </a:t>
            </a:r>
            <a:r>
              <a:rPr lang="en-US" sz="1400" b="1" i="1" dirty="0" err="1" smtClean="0"/>
              <a:t>Christkindlmarket</a:t>
            </a:r>
            <a:r>
              <a:rPr lang="en-US" sz="1400" dirty="0" smtClean="0"/>
              <a:t>, and </a:t>
            </a:r>
            <a:r>
              <a:rPr lang="en-US" sz="1400" b="1" i="1" dirty="0" err="1" smtClean="0"/>
              <a:t>Weihnachtsmarkt</a:t>
            </a:r>
            <a:r>
              <a:rPr lang="en-US" sz="1400" dirty="0" smtClean="0"/>
              <a:t>, is a street market associated with the celebration of Christmas during the four weeks of Advent. These markets originated in Germany, Austria and Alsace but are now being held in many other countries.</a:t>
            </a:r>
          </a:p>
          <a:p>
            <a:pPr>
              <a:buNone/>
            </a:pPr>
            <a:r>
              <a:rPr lang="en-US" sz="1400" dirty="0" smtClean="0"/>
              <a:t>           The history of Christmas markets goes back to the Late Middle Ages in the German speaking part of Europe. The Dresden Christmas market, first held in 1434, is one of the oldest Christmas markets. It attracts between 1.5 and 2 million visitors a year and has over 250 stalls. The Bautzen Christmas market was even older, first being mentioned in records in 1384.</a:t>
            </a:r>
            <a:r>
              <a:rPr lang="en-US" sz="1400" baseline="30000" dirty="0" smtClean="0"/>
              <a:t> </a:t>
            </a:r>
            <a:r>
              <a:rPr lang="en-US" sz="1400" dirty="0" smtClean="0"/>
              <a:t>The Vienna "December market" was a kind of forerunner of the Christmas market and dates back to 1294</a:t>
            </a:r>
            <a:endParaRPr lang="de-DE" sz="1400" dirty="0"/>
          </a:p>
        </p:txBody>
      </p:sp>
      <p:pic>
        <p:nvPicPr>
          <p:cNvPr id="5122" name="Picture 2"/>
          <p:cNvPicPr>
            <a:picLocks noChangeAspect="1" noChangeArrowheads="1"/>
          </p:cNvPicPr>
          <p:nvPr/>
        </p:nvPicPr>
        <p:blipFill>
          <a:blip r:embed="rId2" cstate="print"/>
          <a:srcRect/>
          <a:stretch>
            <a:fillRect/>
          </a:stretch>
        </p:blipFill>
        <p:spPr bwMode="auto">
          <a:xfrm>
            <a:off x="5868144" y="4401108"/>
            <a:ext cx="3275856" cy="2456892"/>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0" y="1700808"/>
            <a:ext cx="3867894" cy="5157192"/>
          </a:xfrm>
          <a:prstGeom prst="rect">
            <a:avLst/>
          </a:prstGeom>
          <a:noFill/>
          <a:ln w="9525">
            <a:noFill/>
            <a:miter lim="800000"/>
            <a:headEnd/>
            <a:tailEnd/>
          </a:ln>
        </p:spPr>
      </p:pic>
    </p:spTree>
  </p:cSld>
  <p:clrMapOvr>
    <a:masterClrMapping/>
  </p:clrMapOvr>
  <p:transition spd="slow" advTm="180000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Carnival</a:t>
            </a:r>
            <a:endParaRPr lang="de-DE" dirty="0"/>
          </a:p>
        </p:txBody>
      </p:sp>
      <p:sp>
        <p:nvSpPr>
          <p:cNvPr id="3" name="Inhaltsplatzhalter 2"/>
          <p:cNvSpPr>
            <a:spLocks noGrp="1"/>
          </p:cNvSpPr>
          <p:nvPr>
            <p:ph idx="1"/>
          </p:nvPr>
        </p:nvSpPr>
        <p:spPr>
          <a:xfrm>
            <a:off x="0" y="2852936"/>
            <a:ext cx="4546848" cy="1972816"/>
          </a:xfrm>
        </p:spPr>
        <p:txBody>
          <a:bodyPr>
            <a:normAutofit lnSpcReduction="10000"/>
          </a:bodyPr>
          <a:lstStyle/>
          <a:p>
            <a:pPr>
              <a:buNone/>
            </a:pPr>
            <a:r>
              <a:rPr lang="en-US" b="1" dirty="0" smtClean="0"/>
              <a:t>     </a:t>
            </a:r>
            <a:r>
              <a:rPr lang="en-US" sz="1400" b="1" dirty="0" smtClean="0"/>
              <a:t>Carnival</a:t>
            </a:r>
            <a:r>
              <a:rPr lang="en-US" sz="1400" dirty="0" smtClean="0"/>
              <a:t> is a festive season which occurs immediately before </a:t>
            </a:r>
            <a:r>
              <a:rPr lang="en-US" sz="1400" dirty="0" smtClean="0">
                <a:hlinkClick r:id="rId2" tooltip="Lent"/>
              </a:rPr>
              <a:t>Lent</a:t>
            </a:r>
            <a:r>
              <a:rPr lang="en-US" sz="1400" dirty="0" smtClean="0"/>
              <a:t>; the main events are usually during February. Carnival typically involves a public </a:t>
            </a:r>
            <a:r>
              <a:rPr lang="en-US" sz="1400" dirty="0" smtClean="0">
                <a:hlinkClick r:id="rId3" tooltip="Celebration (party)"/>
              </a:rPr>
              <a:t>celebration</a:t>
            </a:r>
            <a:r>
              <a:rPr lang="en-US" sz="1400" dirty="0" smtClean="0"/>
              <a:t> or </a:t>
            </a:r>
            <a:r>
              <a:rPr lang="en-US" sz="1400" dirty="0" smtClean="0">
                <a:hlinkClick r:id="rId4" tooltip="Parade"/>
              </a:rPr>
              <a:t>parade</a:t>
            </a:r>
            <a:r>
              <a:rPr lang="en-US" sz="1400" dirty="0" smtClean="0"/>
              <a:t> combining some elements of a </a:t>
            </a:r>
            <a:r>
              <a:rPr lang="en-US" sz="1400" dirty="0" smtClean="0">
                <a:hlinkClick r:id="rId5" tooltip="Circus (performing art)"/>
              </a:rPr>
              <a:t>circus</a:t>
            </a:r>
            <a:r>
              <a:rPr lang="en-US" sz="1400" dirty="0" smtClean="0"/>
              <a:t>, mask and public street party. People often dress up or </a:t>
            </a:r>
            <a:r>
              <a:rPr lang="en-US" sz="1400" dirty="0" smtClean="0">
                <a:hlinkClick r:id="rId6" tooltip="Masquerade ball"/>
              </a:rPr>
              <a:t>masquerade</a:t>
            </a:r>
            <a:r>
              <a:rPr lang="en-US" sz="1400" dirty="0" smtClean="0"/>
              <a:t> during the celebrations, which mark an overturning of daily life</a:t>
            </a:r>
            <a:endParaRPr lang="de-DE" sz="1400" dirty="0"/>
          </a:p>
        </p:txBody>
      </p:sp>
      <p:pic>
        <p:nvPicPr>
          <p:cNvPr id="6146" name="Picture 2"/>
          <p:cNvPicPr>
            <a:picLocks noChangeAspect="1" noChangeArrowheads="1"/>
          </p:cNvPicPr>
          <p:nvPr/>
        </p:nvPicPr>
        <p:blipFill>
          <a:blip r:embed="rId7" cstate="print"/>
          <a:srcRect/>
          <a:stretch>
            <a:fillRect/>
          </a:stretch>
        </p:blipFill>
        <p:spPr bwMode="auto">
          <a:xfrm>
            <a:off x="4381500" y="1844824"/>
            <a:ext cx="4762500" cy="5013177"/>
          </a:xfrm>
          <a:prstGeom prst="rect">
            <a:avLst/>
          </a:prstGeom>
          <a:noFill/>
          <a:ln w="9525">
            <a:noFill/>
            <a:miter lim="800000"/>
            <a:headEnd/>
            <a:tailEnd/>
          </a:ln>
        </p:spPr>
      </p:pic>
    </p:spTree>
  </p:cSld>
  <p:clrMapOvr>
    <a:masterClrMapping/>
  </p:clrMapOvr>
  <p:transition spd="slow" advTm="1800000">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Oktoberfest</a:t>
            </a:r>
            <a:endParaRPr lang="de-DE" dirty="0"/>
          </a:p>
        </p:txBody>
      </p:sp>
      <p:sp>
        <p:nvSpPr>
          <p:cNvPr id="3" name="Inhaltsplatzhalter 2"/>
          <p:cNvSpPr>
            <a:spLocks noGrp="1"/>
          </p:cNvSpPr>
          <p:nvPr>
            <p:ph idx="1"/>
          </p:nvPr>
        </p:nvSpPr>
        <p:spPr>
          <a:xfrm>
            <a:off x="395536" y="1196752"/>
            <a:ext cx="8229600" cy="2980928"/>
          </a:xfrm>
        </p:spPr>
        <p:txBody>
          <a:bodyPr>
            <a:normAutofit/>
          </a:bodyPr>
          <a:lstStyle/>
          <a:p>
            <a:pPr>
              <a:buNone/>
            </a:pPr>
            <a:r>
              <a:rPr lang="en-US" sz="2000" b="1" dirty="0" smtClean="0"/>
              <a:t>      </a:t>
            </a:r>
            <a:r>
              <a:rPr lang="en-US" sz="1400" b="1" dirty="0" smtClean="0"/>
              <a:t>Oktoberfest</a:t>
            </a:r>
            <a:r>
              <a:rPr lang="en-US" sz="1400" dirty="0" smtClean="0"/>
              <a:t> is a 16-18 day festival held each year in Munich, Bavaria, Germany, running from late September to the first weekend in October. It is one of the most famous events in Germany and the world's largest fair, with more than 5 million people attending every year. The Oktoberfest is an important part of Bavarian culture. Other cities across the world also hold Oktoberfest celebrations, modeled after the Munich event. The Munich Oktoberfest, traditionally, takes place during the sixteen days up to and including the first Sunday in October. In 1994, the schedule was modified in response to German reunification so that if the first Sunday in October falls on the 1st or 2nd, then the festival will go on until October 3. Thus, the festival is now 17 days when the first Sunday is October 2 and 18 days when it is October 1. In 2010, the festival lasts until the first Monday in October, to mark the 200-year anniversary of the event. The festival is held in an area named the </a:t>
            </a:r>
            <a:r>
              <a:rPr lang="en-US" sz="1400" i="1" dirty="0" err="1" smtClean="0"/>
              <a:t>Theresienwiese</a:t>
            </a:r>
            <a:r>
              <a:rPr lang="en-US" sz="1400" dirty="0" smtClean="0"/>
              <a:t> often called </a:t>
            </a:r>
            <a:r>
              <a:rPr lang="en-US" sz="1400" i="1" dirty="0" err="1" smtClean="0"/>
              <a:t>Wiesn</a:t>
            </a:r>
            <a:r>
              <a:rPr lang="en-US" sz="1400" dirty="0" smtClean="0"/>
              <a:t> for short, located near Munich's centre.</a:t>
            </a:r>
          </a:p>
          <a:p>
            <a:endParaRPr lang="de-DE" dirty="0"/>
          </a:p>
        </p:txBody>
      </p:sp>
      <p:pic>
        <p:nvPicPr>
          <p:cNvPr id="7170" name="Picture 2"/>
          <p:cNvPicPr>
            <a:picLocks noChangeAspect="1" noChangeArrowheads="1"/>
          </p:cNvPicPr>
          <p:nvPr/>
        </p:nvPicPr>
        <p:blipFill>
          <a:blip r:embed="rId2" cstate="print"/>
          <a:srcRect/>
          <a:stretch>
            <a:fillRect/>
          </a:stretch>
        </p:blipFill>
        <p:spPr bwMode="auto">
          <a:xfrm>
            <a:off x="2483768" y="3933056"/>
            <a:ext cx="4370606" cy="2924944"/>
          </a:xfrm>
          <a:prstGeom prst="rect">
            <a:avLst/>
          </a:prstGeom>
          <a:noFill/>
          <a:ln w="9525">
            <a:noFill/>
            <a:miter lim="800000"/>
            <a:headEnd/>
            <a:tailEnd/>
          </a:ln>
        </p:spPr>
      </p:pic>
    </p:spTree>
  </p:cSld>
  <p:clrMapOvr>
    <a:masterClrMapping/>
  </p:clrMapOvr>
  <p:transition spd="slow" advTm="1800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Facts </a:t>
            </a:r>
            <a:r>
              <a:rPr lang="de-DE" dirty="0" err="1" smtClean="0"/>
              <a:t>about</a:t>
            </a:r>
            <a:r>
              <a:rPr lang="de-DE" dirty="0" smtClean="0"/>
              <a:t> Germany</a:t>
            </a:r>
            <a:endParaRPr lang="de-DE" dirty="0"/>
          </a:p>
        </p:txBody>
      </p:sp>
      <p:sp>
        <p:nvSpPr>
          <p:cNvPr id="3" name="Inhaltsplatzhalter 2"/>
          <p:cNvSpPr>
            <a:spLocks noGrp="1"/>
          </p:cNvSpPr>
          <p:nvPr>
            <p:ph idx="1"/>
          </p:nvPr>
        </p:nvSpPr>
        <p:spPr/>
        <p:txBody>
          <a:bodyPr>
            <a:normAutofit/>
          </a:bodyPr>
          <a:lstStyle/>
          <a:p>
            <a:pPr>
              <a:buNone/>
            </a:pPr>
            <a:r>
              <a:rPr lang="de-DE" sz="2400" dirty="0" smtClean="0"/>
              <a:t>Official </a:t>
            </a:r>
            <a:r>
              <a:rPr lang="de-DE" sz="2400" dirty="0" err="1" smtClean="0"/>
              <a:t>language</a:t>
            </a:r>
            <a:r>
              <a:rPr lang="de-DE" sz="2400" dirty="0" smtClean="0"/>
              <a:t>              German</a:t>
            </a:r>
          </a:p>
          <a:p>
            <a:pPr>
              <a:buNone/>
            </a:pPr>
            <a:r>
              <a:rPr lang="de-DE" sz="2400" dirty="0" smtClean="0"/>
              <a:t>Capital                                Berlin</a:t>
            </a:r>
          </a:p>
          <a:p>
            <a:pPr>
              <a:buNone/>
            </a:pPr>
            <a:r>
              <a:rPr lang="de-DE" sz="2400" dirty="0" smtClean="0"/>
              <a:t>Form </a:t>
            </a:r>
            <a:r>
              <a:rPr lang="de-DE" sz="2400" dirty="0" err="1" smtClean="0"/>
              <a:t>of</a:t>
            </a:r>
            <a:r>
              <a:rPr lang="de-DE" sz="2400" dirty="0" smtClean="0"/>
              <a:t> </a:t>
            </a:r>
            <a:r>
              <a:rPr lang="de-DE" sz="2400" dirty="0" err="1" smtClean="0"/>
              <a:t>government</a:t>
            </a:r>
            <a:r>
              <a:rPr lang="de-DE" sz="2400" dirty="0" smtClean="0"/>
              <a:t>        </a:t>
            </a:r>
            <a:r>
              <a:rPr lang="de-DE" sz="2400" dirty="0" err="1" smtClean="0"/>
              <a:t>Parliamentary</a:t>
            </a:r>
            <a:r>
              <a:rPr lang="de-DE" sz="2400" dirty="0" smtClean="0"/>
              <a:t> Federal </a:t>
            </a:r>
            <a:r>
              <a:rPr lang="de-DE" sz="2400" dirty="0" err="1" smtClean="0"/>
              <a:t>Republic</a:t>
            </a:r>
            <a:endParaRPr lang="de-DE" sz="2400" dirty="0" smtClean="0"/>
          </a:p>
          <a:p>
            <a:pPr>
              <a:buNone/>
            </a:pPr>
            <a:r>
              <a:rPr lang="de-DE" sz="2400" dirty="0" smtClean="0"/>
              <a:t>Head </a:t>
            </a:r>
            <a:r>
              <a:rPr lang="de-DE" sz="2400" dirty="0" err="1" smtClean="0"/>
              <a:t>of</a:t>
            </a:r>
            <a:r>
              <a:rPr lang="de-DE" sz="2400" dirty="0" smtClean="0"/>
              <a:t> </a:t>
            </a:r>
            <a:r>
              <a:rPr lang="de-DE" sz="2400" dirty="0" err="1" smtClean="0"/>
              <a:t>state</a:t>
            </a:r>
            <a:r>
              <a:rPr lang="de-DE" sz="2400" dirty="0" smtClean="0"/>
              <a:t>                      </a:t>
            </a:r>
            <a:r>
              <a:rPr lang="de-DE" sz="2400" dirty="0" err="1" smtClean="0"/>
              <a:t>President</a:t>
            </a:r>
            <a:r>
              <a:rPr lang="de-DE" sz="2400" dirty="0" smtClean="0"/>
              <a:t> </a:t>
            </a:r>
            <a:r>
              <a:rPr lang="de-DE" sz="2400" dirty="0" smtClean="0"/>
              <a:t>Joachim Gauck</a:t>
            </a:r>
            <a:endParaRPr lang="de-DE" sz="2400" dirty="0" smtClean="0"/>
          </a:p>
          <a:p>
            <a:pPr>
              <a:buNone/>
            </a:pPr>
            <a:r>
              <a:rPr lang="de-DE" sz="2400" dirty="0" smtClean="0"/>
              <a:t>Prime Minister                   </a:t>
            </a:r>
            <a:r>
              <a:rPr lang="de-DE" sz="2400" dirty="0" err="1" smtClean="0"/>
              <a:t>Chancellor</a:t>
            </a:r>
            <a:r>
              <a:rPr lang="de-DE" sz="2400" dirty="0" smtClean="0"/>
              <a:t> Angela Merkel</a:t>
            </a:r>
          </a:p>
          <a:p>
            <a:pPr>
              <a:buNone/>
            </a:pPr>
            <a:r>
              <a:rPr lang="de-DE" sz="2400" dirty="0" smtClean="0"/>
              <a:t>Area                                     357.111,91 km²</a:t>
            </a:r>
          </a:p>
          <a:p>
            <a:pPr>
              <a:buNone/>
            </a:pPr>
            <a:r>
              <a:rPr lang="de-DE" sz="2400" dirty="0" smtClean="0"/>
              <a:t>Population                          81,751 </a:t>
            </a:r>
            <a:r>
              <a:rPr lang="de-DE" sz="2400" dirty="0" err="1" smtClean="0"/>
              <a:t>Mio</a:t>
            </a:r>
            <a:endParaRPr lang="de-DE" sz="2400" dirty="0" smtClean="0"/>
          </a:p>
          <a:p>
            <a:pPr>
              <a:buNone/>
            </a:pPr>
            <a:r>
              <a:rPr lang="de-DE" sz="2400" dirty="0" smtClean="0"/>
              <a:t>Population </a:t>
            </a:r>
            <a:r>
              <a:rPr lang="de-DE" sz="2400" dirty="0" err="1" smtClean="0"/>
              <a:t>density</a:t>
            </a:r>
            <a:r>
              <a:rPr lang="de-DE" sz="2400" dirty="0" smtClean="0"/>
              <a:t>            229 km ²</a:t>
            </a:r>
          </a:p>
          <a:p>
            <a:pPr>
              <a:buNone/>
            </a:pPr>
            <a:r>
              <a:rPr lang="de-DE" sz="2400" dirty="0" smtClean="0"/>
              <a:t>Federal States                     16 </a:t>
            </a:r>
          </a:p>
          <a:p>
            <a:pPr>
              <a:buNone/>
            </a:pPr>
            <a:endParaRPr lang="de-DE" sz="2400" dirty="0"/>
          </a:p>
        </p:txBody>
      </p:sp>
    </p:spTree>
  </p:cSld>
  <p:clrMapOvr>
    <a:masterClrMapping/>
  </p:clrMapOvr>
  <p:transition spd="slow" advTm="1800000">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Swell</a:t>
            </a:r>
            <a:endParaRPr lang="de-DE" dirty="0"/>
          </a:p>
        </p:txBody>
      </p:sp>
      <p:sp>
        <p:nvSpPr>
          <p:cNvPr id="3" name="Inhaltsplatzhalter 2"/>
          <p:cNvSpPr>
            <a:spLocks noGrp="1"/>
          </p:cNvSpPr>
          <p:nvPr>
            <p:ph idx="1"/>
          </p:nvPr>
        </p:nvSpPr>
        <p:spPr>
          <a:xfrm>
            <a:off x="2627784" y="1556792"/>
            <a:ext cx="4896544" cy="3845024"/>
          </a:xfrm>
        </p:spPr>
        <p:txBody>
          <a:bodyPr/>
          <a:lstStyle/>
          <a:p>
            <a:pPr>
              <a:buNone/>
            </a:pPr>
            <a:r>
              <a:rPr lang="de-DE" dirty="0" smtClean="0">
                <a:hlinkClick r:id="rId2"/>
              </a:rPr>
              <a:t>www.wikipedia.de</a:t>
            </a:r>
            <a:endParaRPr lang="de-DE" dirty="0" smtClean="0"/>
          </a:p>
          <a:p>
            <a:pPr>
              <a:buNone/>
            </a:pPr>
            <a:endParaRPr lang="de-DE" dirty="0" smtClean="0">
              <a:hlinkClick r:id="rId3"/>
            </a:endParaRPr>
          </a:p>
          <a:p>
            <a:pPr>
              <a:buNone/>
            </a:pPr>
            <a:r>
              <a:rPr lang="de-DE" dirty="0" smtClean="0">
                <a:hlinkClick r:id="rId3"/>
              </a:rPr>
              <a:t>www.Google.de</a:t>
            </a:r>
            <a:endParaRPr lang="de-DE" dirty="0" smtClean="0"/>
          </a:p>
          <a:p>
            <a:pPr>
              <a:buNone/>
            </a:pPr>
            <a:endParaRPr lang="de-DE" dirty="0" smtClean="0"/>
          </a:p>
          <a:p>
            <a:pPr>
              <a:buNone/>
            </a:pPr>
            <a:r>
              <a:rPr lang="de-DE" dirty="0" smtClean="0">
                <a:hlinkClick r:id="rId4"/>
              </a:rPr>
              <a:t>www.Google.de/Bilder</a:t>
            </a:r>
            <a:endParaRPr lang="de-DE" dirty="0" smtClean="0"/>
          </a:p>
          <a:p>
            <a:pPr>
              <a:buNone/>
            </a:pPr>
            <a:endParaRPr lang="de-DE" dirty="0" smtClean="0"/>
          </a:p>
          <a:p>
            <a:pPr>
              <a:buNone/>
            </a:pPr>
            <a:r>
              <a:rPr lang="de-DE" dirty="0" smtClean="0"/>
              <a:t>Germany </a:t>
            </a:r>
            <a:r>
              <a:rPr lang="de-DE" dirty="0" err="1" smtClean="0"/>
              <a:t>book</a:t>
            </a:r>
            <a:endParaRPr lang="de-DE" dirty="0" smtClean="0"/>
          </a:p>
          <a:p>
            <a:pPr>
              <a:buNone/>
            </a:pPr>
            <a:endParaRPr lang="de-DE" dirty="0" smtClean="0"/>
          </a:p>
          <a:p>
            <a:pPr>
              <a:buNone/>
            </a:pPr>
            <a:endParaRPr lang="de-DE" dirty="0" smtClean="0"/>
          </a:p>
          <a:p>
            <a:endParaRPr lang="de-DE" dirty="0"/>
          </a:p>
        </p:txBody>
      </p:sp>
    </p:spTree>
  </p:cSld>
  <p:clrMapOvr>
    <a:masterClrMapping/>
  </p:clrMapOvr>
  <p:transition spd="slow" advTm="1800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Power Point </a:t>
            </a:r>
            <a:r>
              <a:rPr lang="de-DE" dirty="0" err="1" smtClean="0"/>
              <a:t>Presentation</a:t>
            </a:r>
            <a:r>
              <a:rPr lang="de-DE" dirty="0" smtClean="0"/>
              <a:t> </a:t>
            </a:r>
          </a:p>
          <a:p>
            <a:r>
              <a:rPr lang="de-DE" dirty="0" err="1"/>
              <a:t>p</a:t>
            </a:r>
            <a:r>
              <a:rPr lang="de-DE" dirty="0" err="1" smtClean="0"/>
              <a:t>roduced</a:t>
            </a:r>
            <a:r>
              <a:rPr lang="de-DE" dirty="0" smtClean="0"/>
              <a:t> </a:t>
            </a:r>
            <a:r>
              <a:rPr lang="de-DE" dirty="0" err="1" smtClean="0"/>
              <a:t>by</a:t>
            </a:r>
            <a:r>
              <a:rPr lang="de-DE" dirty="0" smtClean="0"/>
              <a:t> Zita Mohr </a:t>
            </a:r>
          </a:p>
          <a:p>
            <a:r>
              <a:rPr lang="de-DE" dirty="0" err="1"/>
              <a:t>f</a:t>
            </a:r>
            <a:r>
              <a:rPr lang="de-DE" dirty="0" err="1" smtClean="0"/>
              <a:t>or</a:t>
            </a:r>
            <a:r>
              <a:rPr lang="de-DE" dirty="0" smtClean="0"/>
              <a:t> </a:t>
            </a:r>
            <a:r>
              <a:rPr lang="de-DE" dirty="0" err="1" smtClean="0"/>
              <a:t>the</a:t>
            </a:r>
            <a:r>
              <a:rPr lang="de-DE" dirty="0" smtClean="0"/>
              <a:t> COMENIUS - PROJECT</a:t>
            </a:r>
          </a:p>
          <a:p>
            <a:r>
              <a:rPr lang="de-DE" dirty="0" err="1"/>
              <a:t>a</a:t>
            </a:r>
            <a:r>
              <a:rPr lang="de-DE" smtClean="0"/>
              <a:t>t</a:t>
            </a:r>
            <a:r>
              <a:rPr lang="de-DE" dirty="0" smtClean="0"/>
              <a:t>   IGS   </a:t>
            </a:r>
            <a:r>
              <a:rPr lang="de-DE" dirty="0" err="1" smtClean="0"/>
              <a:t>Busecker</a:t>
            </a:r>
            <a:r>
              <a:rPr lang="de-DE" dirty="0" smtClean="0"/>
              <a:t>  Tal</a:t>
            </a:r>
            <a:endParaRPr lang="de-DE" dirty="0"/>
          </a:p>
        </p:txBody>
      </p:sp>
    </p:spTree>
  </p:cSld>
  <p:clrMapOvr>
    <a:masterClrMapping/>
  </p:clrMapOvr>
  <p:transition spd="slow" advTm="1800000">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transition spd="slow" advTm="180000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0"/>
            <a:ext cx="7772400" cy="1470025"/>
          </a:xfrm>
        </p:spPr>
        <p:txBody>
          <a:bodyPr/>
          <a:lstStyle/>
          <a:p>
            <a:r>
              <a:rPr lang="de-DE" dirty="0" err="1" smtClean="0"/>
              <a:t>Attractions</a:t>
            </a:r>
            <a:endParaRPr lang="de-DE" dirty="0"/>
          </a:p>
        </p:txBody>
      </p:sp>
      <p:sp>
        <p:nvSpPr>
          <p:cNvPr id="7" name="Untertitel 6"/>
          <p:cNvSpPr>
            <a:spLocks noGrp="1"/>
          </p:cNvSpPr>
          <p:nvPr>
            <p:ph type="subTitle" idx="1"/>
          </p:nvPr>
        </p:nvSpPr>
        <p:spPr>
          <a:xfrm>
            <a:off x="251520" y="2924944"/>
            <a:ext cx="3600400" cy="1752600"/>
          </a:xfrm>
        </p:spPr>
        <p:txBody>
          <a:bodyPr>
            <a:normAutofit/>
          </a:bodyPr>
          <a:lstStyle/>
          <a:p>
            <a:r>
              <a:rPr lang="de-DE" sz="2000" dirty="0" smtClean="0">
                <a:solidFill>
                  <a:schemeClr val="bg2">
                    <a:lumMod val="10000"/>
                  </a:schemeClr>
                </a:solidFill>
              </a:rPr>
              <a:t>The Brandenburg Gate</a:t>
            </a:r>
            <a:endParaRPr lang="de-DE" sz="2000" dirty="0">
              <a:solidFill>
                <a:schemeClr val="bg2">
                  <a:lumMod val="10000"/>
                </a:schemeClr>
              </a:solidFill>
            </a:endParaRPr>
          </a:p>
        </p:txBody>
      </p:sp>
      <p:pic>
        <p:nvPicPr>
          <p:cNvPr id="2051" name="Picture 3"/>
          <p:cNvPicPr>
            <a:picLocks noGrp="1" noChangeAspect="1" noChangeArrowheads="1"/>
          </p:cNvPicPr>
          <p:nvPr>
            <p:ph idx="4294967295"/>
          </p:nvPr>
        </p:nvPicPr>
        <p:blipFill>
          <a:blip r:embed="rId2" cstate="print"/>
          <a:srcRect/>
          <a:stretch>
            <a:fillRect/>
          </a:stretch>
        </p:blipFill>
        <p:spPr bwMode="auto">
          <a:xfrm>
            <a:off x="0" y="3790950"/>
            <a:ext cx="4356100" cy="3067050"/>
          </a:xfrm>
          <a:prstGeom prst="rect">
            <a:avLst/>
          </a:prstGeom>
          <a:noFill/>
          <a:ln w="9525">
            <a:noFill/>
            <a:miter lim="800000"/>
            <a:headEnd/>
            <a:tailEnd/>
          </a:ln>
        </p:spPr>
      </p:pic>
      <p:pic>
        <p:nvPicPr>
          <p:cNvPr id="2054" name="Picture 6"/>
          <p:cNvPicPr>
            <a:picLocks noChangeAspect="1" noChangeArrowheads="1"/>
          </p:cNvPicPr>
          <p:nvPr/>
        </p:nvPicPr>
        <p:blipFill>
          <a:blip r:embed="rId3" cstate="print"/>
          <a:srcRect/>
          <a:stretch>
            <a:fillRect/>
          </a:stretch>
        </p:blipFill>
        <p:spPr bwMode="auto">
          <a:xfrm>
            <a:off x="4534495" y="3789041"/>
            <a:ext cx="4609505" cy="3068960"/>
          </a:xfrm>
          <a:prstGeom prst="rect">
            <a:avLst/>
          </a:prstGeom>
          <a:noFill/>
          <a:ln w="9525">
            <a:noFill/>
            <a:miter lim="800000"/>
            <a:headEnd/>
            <a:tailEnd/>
          </a:ln>
        </p:spPr>
      </p:pic>
      <p:sp>
        <p:nvSpPr>
          <p:cNvPr id="17" name="Textfeld 16"/>
          <p:cNvSpPr txBox="1"/>
          <p:nvPr/>
        </p:nvSpPr>
        <p:spPr>
          <a:xfrm>
            <a:off x="3779912" y="1772816"/>
            <a:ext cx="1279517" cy="646331"/>
          </a:xfrm>
          <a:prstGeom prst="rect">
            <a:avLst/>
          </a:prstGeom>
          <a:noFill/>
        </p:spPr>
        <p:txBody>
          <a:bodyPr wrap="none" rtlCol="0">
            <a:spAutoFit/>
          </a:bodyPr>
          <a:lstStyle/>
          <a:p>
            <a:r>
              <a:rPr lang="de-DE" sz="3600" dirty="0" smtClean="0"/>
              <a:t>Berlin</a:t>
            </a:r>
            <a:endParaRPr lang="de-DE" sz="3600" dirty="0"/>
          </a:p>
        </p:txBody>
      </p:sp>
      <p:sp>
        <p:nvSpPr>
          <p:cNvPr id="22" name="Textfeld 21"/>
          <p:cNvSpPr txBox="1"/>
          <p:nvPr/>
        </p:nvSpPr>
        <p:spPr>
          <a:xfrm>
            <a:off x="5724128" y="2924944"/>
            <a:ext cx="1614545" cy="369332"/>
          </a:xfrm>
          <a:prstGeom prst="rect">
            <a:avLst/>
          </a:prstGeom>
          <a:noFill/>
        </p:spPr>
        <p:txBody>
          <a:bodyPr wrap="none" rtlCol="0">
            <a:spAutoFit/>
          </a:bodyPr>
          <a:lstStyle/>
          <a:p>
            <a:r>
              <a:rPr lang="de-DE" dirty="0" smtClean="0">
                <a:solidFill>
                  <a:schemeClr val="bg2">
                    <a:lumMod val="10000"/>
                  </a:schemeClr>
                </a:solidFill>
              </a:rPr>
              <a:t>The Reichstag</a:t>
            </a:r>
            <a:endParaRPr lang="de-DE" dirty="0">
              <a:solidFill>
                <a:schemeClr val="bg2">
                  <a:lumMod val="10000"/>
                </a:schemeClr>
              </a:solidFill>
            </a:endParaRPr>
          </a:p>
        </p:txBody>
      </p:sp>
    </p:spTree>
  </p:cSld>
  <p:clrMapOvr>
    <a:masterClrMapping/>
  </p:clrMapOvr>
  <p:transition spd="slow" advTm="1800000">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67744" y="980728"/>
            <a:ext cx="4258816" cy="562074"/>
          </a:xfrm>
        </p:spPr>
        <p:txBody>
          <a:bodyPr>
            <a:normAutofit fontScale="90000"/>
          </a:bodyPr>
          <a:lstStyle/>
          <a:p>
            <a:r>
              <a:rPr lang="de-DE" sz="3600" dirty="0" smtClean="0">
                <a:solidFill>
                  <a:schemeClr val="tx1"/>
                </a:solidFill>
              </a:rPr>
              <a:t>Frankfurt</a:t>
            </a:r>
            <a:endParaRPr lang="de-DE" sz="3600" dirty="0">
              <a:solidFill>
                <a:schemeClr val="tx1"/>
              </a:solidFill>
            </a:endParaRPr>
          </a:p>
        </p:txBody>
      </p:sp>
      <p:sp>
        <p:nvSpPr>
          <p:cNvPr id="17" name="Textfeld 16"/>
          <p:cNvSpPr txBox="1"/>
          <p:nvPr/>
        </p:nvSpPr>
        <p:spPr>
          <a:xfrm>
            <a:off x="179512" y="2132856"/>
            <a:ext cx="8712968" cy="1169551"/>
          </a:xfrm>
          <a:prstGeom prst="rect">
            <a:avLst/>
          </a:prstGeom>
          <a:noFill/>
        </p:spPr>
        <p:txBody>
          <a:bodyPr wrap="square" rtlCol="0">
            <a:spAutoFit/>
          </a:bodyPr>
          <a:lstStyle/>
          <a:p>
            <a:r>
              <a:rPr lang="en-US" sz="1400" dirty="0" smtClean="0">
                <a:solidFill>
                  <a:schemeClr val="tx1">
                    <a:lumMod val="95000"/>
                  </a:schemeClr>
                </a:solidFill>
              </a:rPr>
              <a:t>Frankfurt Airport is one of the world's busiest international airports, Frankfurt Central Station is one of the largest terminal stations in Europe, and the Frankfurter </a:t>
            </a:r>
            <a:r>
              <a:rPr lang="en-US" sz="1400" dirty="0" err="1" smtClean="0">
                <a:solidFill>
                  <a:schemeClr val="tx1">
                    <a:lumMod val="95000"/>
                  </a:schemeClr>
                </a:solidFill>
              </a:rPr>
              <a:t>Kreuz</a:t>
            </a:r>
            <a:r>
              <a:rPr lang="en-US" sz="1400" dirty="0" smtClean="0">
                <a:solidFill>
                  <a:schemeClr val="tx1">
                    <a:lumMod val="95000"/>
                  </a:schemeClr>
                </a:solidFill>
              </a:rPr>
              <a:t>  is the most heavily used interchange in continental Europe. Frankfurt is the only German city listed as one of ten Alpha world cities. Frankfurt lies in the former American Occupation Zone of Germany, and it was formerly the headquarters city of the U.S. Army in Germany.</a:t>
            </a:r>
            <a:endParaRPr lang="de-DE" sz="1400" dirty="0">
              <a:solidFill>
                <a:schemeClr val="tx1">
                  <a:lumMod val="95000"/>
                </a:schemeClr>
              </a:solidFill>
            </a:endParaRPr>
          </a:p>
        </p:txBody>
      </p:sp>
      <p:pic>
        <p:nvPicPr>
          <p:cNvPr id="3079" name="Picture 7"/>
          <p:cNvPicPr>
            <a:picLocks noChangeAspect="1" noChangeArrowheads="1"/>
          </p:cNvPicPr>
          <p:nvPr/>
        </p:nvPicPr>
        <p:blipFill>
          <a:blip r:embed="rId2" cstate="print"/>
          <a:srcRect/>
          <a:stretch>
            <a:fillRect/>
          </a:stretch>
        </p:blipFill>
        <p:spPr bwMode="auto">
          <a:xfrm>
            <a:off x="0" y="3717032"/>
            <a:ext cx="4714398" cy="3140968"/>
          </a:xfrm>
          <a:prstGeom prst="rect">
            <a:avLst/>
          </a:prstGeom>
          <a:noFill/>
          <a:ln w="9525">
            <a:noFill/>
            <a:miter lim="800000"/>
            <a:headEnd/>
            <a:tailEnd/>
          </a:ln>
        </p:spPr>
      </p:pic>
      <p:sp>
        <p:nvSpPr>
          <p:cNvPr id="19" name="Inhaltsplatzhalter 18"/>
          <p:cNvSpPr>
            <a:spLocks noGrp="1"/>
          </p:cNvSpPr>
          <p:nvPr>
            <p:ph idx="1"/>
          </p:nvPr>
        </p:nvSpPr>
        <p:spPr>
          <a:xfrm>
            <a:off x="457200" y="6237312"/>
            <a:ext cx="658416" cy="72048"/>
          </a:xfrm>
        </p:spPr>
        <p:txBody>
          <a:bodyPr>
            <a:normAutofit fontScale="25000" lnSpcReduction="20000"/>
          </a:bodyPr>
          <a:lstStyle/>
          <a:p>
            <a:endParaRPr lang="de-DE" dirty="0"/>
          </a:p>
        </p:txBody>
      </p:sp>
      <p:pic>
        <p:nvPicPr>
          <p:cNvPr id="3080" name="Picture 8"/>
          <p:cNvPicPr>
            <a:picLocks noChangeAspect="1" noChangeArrowheads="1"/>
          </p:cNvPicPr>
          <p:nvPr/>
        </p:nvPicPr>
        <p:blipFill>
          <a:blip r:embed="rId3" cstate="print"/>
          <a:srcRect/>
          <a:stretch>
            <a:fillRect/>
          </a:stretch>
        </p:blipFill>
        <p:spPr bwMode="auto">
          <a:xfrm>
            <a:off x="4976276" y="3789040"/>
            <a:ext cx="4167724" cy="3068960"/>
          </a:xfrm>
          <a:prstGeom prst="rect">
            <a:avLst/>
          </a:prstGeom>
          <a:noFill/>
          <a:ln w="9525">
            <a:noFill/>
            <a:miter lim="800000"/>
            <a:headEnd/>
            <a:tailEnd/>
          </a:ln>
        </p:spPr>
      </p:pic>
    </p:spTree>
  </p:cSld>
  <p:clrMapOvr>
    <a:masterClrMapping/>
  </p:clrMapOvr>
  <p:transition spd="slow" advTm="1800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332656"/>
            <a:ext cx="4320480" cy="706090"/>
          </a:xfrm>
        </p:spPr>
        <p:txBody>
          <a:bodyPr>
            <a:normAutofit/>
          </a:bodyPr>
          <a:lstStyle/>
          <a:p>
            <a:r>
              <a:rPr lang="de-DE" sz="3600" dirty="0" smtClean="0">
                <a:solidFill>
                  <a:schemeClr val="tx1"/>
                </a:solidFill>
              </a:rPr>
              <a:t>Gießen </a:t>
            </a:r>
            <a:endParaRPr lang="de-DE" sz="3600" dirty="0">
              <a:solidFill>
                <a:schemeClr val="tx1"/>
              </a:solidFill>
            </a:endParaRPr>
          </a:p>
        </p:txBody>
      </p:sp>
      <p:pic>
        <p:nvPicPr>
          <p:cNvPr id="4099" name="Picture 3"/>
          <p:cNvPicPr>
            <a:picLocks noChangeAspect="1" noChangeArrowheads="1"/>
          </p:cNvPicPr>
          <p:nvPr/>
        </p:nvPicPr>
        <p:blipFill>
          <a:blip r:embed="rId2" cstate="print"/>
          <a:srcRect/>
          <a:stretch>
            <a:fillRect/>
          </a:stretch>
        </p:blipFill>
        <p:spPr bwMode="auto">
          <a:xfrm>
            <a:off x="5364088" y="3693581"/>
            <a:ext cx="3779912" cy="3164418"/>
          </a:xfrm>
          <a:prstGeom prst="rect">
            <a:avLst/>
          </a:prstGeom>
          <a:noFill/>
          <a:ln w="9525">
            <a:noFill/>
            <a:miter lim="800000"/>
            <a:headEnd/>
            <a:tailEnd/>
          </a:ln>
        </p:spPr>
      </p:pic>
      <p:pic>
        <p:nvPicPr>
          <p:cNvPr id="4101" name="Picture 5"/>
          <p:cNvPicPr>
            <a:picLocks noGrp="1" noChangeAspect="1" noChangeArrowheads="1"/>
          </p:cNvPicPr>
          <p:nvPr>
            <p:ph idx="1"/>
          </p:nvPr>
        </p:nvPicPr>
        <p:blipFill>
          <a:blip r:embed="rId3" cstate="print"/>
          <a:srcRect/>
          <a:stretch>
            <a:fillRect/>
          </a:stretch>
        </p:blipFill>
        <p:spPr bwMode="auto">
          <a:xfrm>
            <a:off x="0" y="3068960"/>
            <a:ext cx="2841780" cy="3789040"/>
          </a:xfrm>
          <a:prstGeom prst="rect">
            <a:avLst/>
          </a:prstGeom>
          <a:noFill/>
          <a:ln w="9525">
            <a:noFill/>
            <a:miter lim="800000"/>
            <a:headEnd/>
            <a:tailEnd/>
          </a:ln>
        </p:spPr>
      </p:pic>
      <p:sp>
        <p:nvSpPr>
          <p:cNvPr id="9" name="Rechteck 8"/>
          <p:cNvSpPr/>
          <p:nvPr/>
        </p:nvSpPr>
        <p:spPr>
          <a:xfrm>
            <a:off x="2915816" y="1340768"/>
            <a:ext cx="4572000" cy="2031325"/>
          </a:xfrm>
          <a:prstGeom prst="rect">
            <a:avLst/>
          </a:prstGeom>
        </p:spPr>
        <p:txBody>
          <a:bodyPr>
            <a:spAutoFit/>
          </a:bodyPr>
          <a:lstStyle/>
          <a:p>
            <a:r>
              <a:rPr lang="en-US" dirty="0" smtClean="0"/>
              <a:t>The name comes from </a:t>
            </a:r>
            <a:r>
              <a:rPr lang="en-US" i="1" dirty="0" err="1" smtClean="0"/>
              <a:t>Giezzen</a:t>
            </a:r>
            <a:r>
              <a:rPr lang="en-US" dirty="0" smtClean="0"/>
              <a:t>, as it was first referred to in 1197, which refers to the position of the town between several rivers, lakes and streams. The largest river in </a:t>
            </a:r>
            <a:r>
              <a:rPr lang="en-US" dirty="0" err="1" smtClean="0"/>
              <a:t>Gießen</a:t>
            </a:r>
            <a:r>
              <a:rPr lang="en-US" dirty="0" smtClean="0"/>
              <a:t> is the </a:t>
            </a:r>
            <a:r>
              <a:rPr lang="en-US" dirty="0" err="1" smtClean="0">
                <a:hlinkClick r:id="rId4" tooltip="Lahn"/>
              </a:rPr>
              <a:t>Lahn</a:t>
            </a:r>
            <a:r>
              <a:rPr lang="en-US" dirty="0" smtClean="0"/>
              <a:t>, which divides the town in two parts (west and east), roughly 50 </a:t>
            </a:r>
            <a:r>
              <a:rPr lang="en-US" dirty="0" err="1" smtClean="0"/>
              <a:t>kilometres</a:t>
            </a:r>
            <a:r>
              <a:rPr lang="en-US" dirty="0" smtClean="0"/>
              <a:t> north of Frankfurt am Main.</a:t>
            </a:r>
            <a:endParaRPr lang="de-DE" dirty="0"/>
          </a:p>
        </p:txBody>
      </p:sp>
    </p:spTree>
  </p:cSld>
  <p:clrMapOvr>
    <a:masterClrMapping/>
  </p:clrMapOvr>
  <p:transition spd="slow" advTm="1800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Famous</a:t>
            </a:r>
            <a:r>
              <a:rPr lang="de-DE" dirty="0" smtClean="0"/>
              <a:t> </a:t>
            </a:r>
            <a:r>
              <a:rPr lang="de-DE" dirty="0" err="1" smtClean="0"/>
              <a:t>people</a:t>
            </a:r>
            <a:r>
              <a:rPr lang="de-DE" dirty="0" smtClean="0"/>
              <a:t> </a:t>
            </a:r>
            <a:r>
              <a:rPr lang="de-DE" dirty="0" err="1" smtClean="0"/>
              <a:t>from</a:t>
            </a:r>
            <a:r>
              <a:rPr lang="de-DE" dirty="0" smtClean="0"/>
              <a:t> Germany</a:t>
            </a:r>
            <a:endParaRPr lang="de-DE" dirty="0"/>
          </a:p>
        </p:txBody>
      </p:sp>
      <p:sp>
        <p:nvSpPr>
          <p:cNvPr id="3" name="Inhaltsplatzhalter 2"/>
          <p:cNvSpPr>
            <a:spLocks noGrp="1"/>
          </p:cNvSpPr>
          <p:nvPr>
            <p:ph idx="1"/>
          </p:nvPr>
        </p:nvSpPr>
        <p:spPr>
          <a:xfrm>
            <a:off x="2987824" y="1484784"/>
            <a:ext cx="3106688" cy="1396752"/>
          </a:xfrm>
        </p:spPr>
        <p:txBody>
          <a:bodyPr/>
          <a:lstStyle/>
          <a:p>
            <a:pPr>
              <a:buNone/>
            </a:pPr>
            <a:r>
              <a:rPr lang="de-DE" dirty="0" smtClean="0"/>
              <a:t>Justus Liebig</a:t>
            </a:r>
            <a:endParaRPr lang="de-DE" dirty="0"/>
          </a:p>
        </p:txBody>
      </p:sp>
      <p:pic>
        <p:nvPicPr>
          <p:cNvPr id="5122" name="Picture 2"/>
          <p:cNvPicPr>
            <a:picLocks noChangeAspect="1" noChangeArrowheads="1"/>
          </p:cNvPicPr>
          <p:nvPr/>
        </p:nvPicPr>
        <p:blipFill>
          <a:blip r:embed="rId2" cstate="print"/>
          <a:srcRect/>
          <a:stretch>
            <a:fillRect/>
          </a:stretch>
        </p:blipFill>
        <p:spPr bwMode="auto">
          <a:xfrm>
            <a:off x="5940152" y="3356992"/>
            <a:ext cx="2095500" cy="2828925"/>
          </a:xfrm>
          <a:prstGeom prst="rect">
            <a:avLst/>
          </a:prstGeom>
          <a:noFill/>
          <a:ln w="9525">
            <a:noFill/>
            <a:miter lim="800000"/>
            <a:headEnd/>
            <a:tailEnd/>
          </a:ln>
        </p:spPr>
      </p:pic>
      <p:sp>
        <p:nvSpPr>
          <p:cNvPr id="6" name="Rechteck 5"/>
          <p:cNvSpPr/>
          <p:nvPr/>
        </p:nvSpPr>
        <p:spPr>
          <a:xfrm>
            <a:off x="0" y="3068960"/>
            <a:ext cx="4572000" cy="1815882"/>
          </a:xfrm>
          <a:prstGeom prst="rect">
            <a:avLst/>
          </a:prstGeom>
        </p:spPr>
        <p:txBody>
          <a:bodyPr>
            <a:spAutoFit/>
          </a:bodyPr>
          <a:lstStyle/>
          <a:p>
            <a:r>
              <a:rPr lang="en-US" sz="1400" b="1" dirty="0" smtClean="0"/>
              <a:t>Justus von Liebig</a:t>
            </a:r>
            <a:r>
              <a:rPr lang="en-US" sz="1400" dirty="0" smtClean="0"/>
              <a:t> (12 May 1803 – 18 April 1873) was a German chemist who made major contributions to agricultural and biological chemistry, and worked on the                          organization of organic chemistry. As a professor, he devised the modern laboratory-oriented teaching method, and for such innovations, he is regarded as one of the greatest chemistry teachers of all time.</a:t>
            </a:r>
            <a:endParaRPr lang="de-DE" sz="1400" dirty="0"/>
          </a:p>
        </p:txBody>
      </p:sp>
      <p:sp>
        <p:nvSpPr>
          <p:cNvPr id="7" name="Rechteck 6"/>
          <p:cNvSpPr/>
          <p:nvPr/>
        </p:nvSpPr>
        <p:spPr>
          <a:xfrm>
            <a:off x="0" y="4826675"/>
            <a:ext cx="4752528" cy="2031325"/>
          </a:xfrm>
          <a:prstGeom prst="rect">
            <a:avLst/>
          </a:prstGeom>
        </p:spPr>
        <p:txBody>
          <a:bodyPr wrap="square">
            <a:spAutoFit/>
          </a:bodyPr>
          <a:lstStyle/>
          <a:p>
            <a:r>
              <a:rPr lang="en-US" sz="1400" dirty="0" smtClean="0"/>
              <a:t>He is known as the "father of the fertilizer industry" for his discovery of nitrogen as an essential plant nutrient, and his formulation of the Law of the Minimum which described the effect of individual nutrients on crops. He later recanted his views on the efficacy of chemical fertilizers.</a:t>
            </a:r>
            <a:r>
              <a:rPr lang="en-US" sz="1400" baseline="30000" dirty="0" smtClean="0"/>
              <a:t> </a:t>
            </a:r>
            <a:r>
              <a:rPr lang="en-US" sz="1400" dirty="0" smtClean="0"/>
              <a:t>He also developed a manufacturing process for beef extracts, and founded a company, Liebig Extract of Meat Company, that later trademarked the </a:t>
            </a:r>
            <a:r>
              <a:rPr lang="en-US" sz="1400" dirty="0" err="1" smtClean="0"/>
              <a:t>Oxo</a:t>
            </a:r>
            <a:r>
              <a:rPr lang="en-US" sz="1400" dirty="0" smtClean="0"/>
              <a:t> brand beef bouillon cube.</a:t>
            </a:r>
            <a:endParaRPr lang="de-DE" sz="1400" dirty="0"/>
          </a:p>
        </p:txBody>
      </p:sp>
    </p:spTree>
  </p:cSld>
  <p:clrMapOvr>
    <a:masterClrMapping/>
  </p:clrMapOvr>
  <p:transition spd="slow" advTm="1800000">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Albert Einstein</a:t>
            </a:r>
            <a:endParaRPr lang="de-DE" dirty="0"/>
          </a:p>
        </p:txBody>
      </p:sp>
      <p:sp>
        <p:nvSpPr>
          <p:cNvPr id="3" name="Inhaltsplatzhalter 2"/>
          <p:cNvSpPr>
            <a:spLocks noGrp="1"/>
          </p:cNvSpPr>
          <p:nvPr>
            <p:ph idx="1"/>
          </p:nvPr>
        </p:nvSpPr>
        <p:spPr>
          <a:xfrm>
            <a:off x="0" y="3645024"/>
            <a:ext cx="7690048" cy="3368392"/>
          </a:xfrm>
        </p:spPr>
        <p:txBody>
          <a:bodyPr>
            <a:normAutofit lnSpcReduction="10000"/>
          </a:bodyPr>
          <a:lstStyle/>
          <a:p>
            <a:r>
              <a:rPr lang="en-US" sz="1400" b="1" dirty="0" smtClean="0"/>
              <a:t>Albert Einstein</a:t>
            </a:r>
            <a:r>
              <a:rPr lang="en-US" sz="1400" dirty="0" smtClean="0"/>
              <a:t> (pronounced German  14 March 1879 – 18 April 1955) was a theoretical physicist, philosopher and author who is widely regarded as one of the most influential and iconic scientists and intellectuals of all time. A German-Swiss Nobel laureate, Einstein is often regarded as the father of modern physics.</a:t>
            </a:r>
            <a:r>
              <a:rPr lang="en-US" sz="1400" baseline="30000" dirty="0" smtClean="0"/>
              <a:t>[2]</a:t>
            </a:r>
            <a:r>
              <a:rPr lang="en-US" sz="1400" dirty="0" smtClean="0"/>
              <a:t> He received the 1921 Nobel Prize in Physics "for his services to theoretical physics, and especially for his </a:t>
            </a:r>
            <a:r>
              <a:rPr lang="en-US" sz="1400" dirty="0" err="1" smtClean="0"/>
              <a:t>disNear</a:t>
            </a:r>
            <a:r>
              <a:rPr lang="en-US" sz="1400" dirty="0" smtClean="0"/>
              <a:t> the beginning of his career, Einstein thought that Newtonian mechanics was no longer enough to reconcile the laws of classical mechanics with the laws of the electromagnetic field. This led to the development of his special theory of relativity. He realized, however, that the principle of relativity could also be extended to gravitational fields, and with his subsequent theory of gravitation in 1916, he published a paper on the general theory of relativity. He continued to deal with problems of statistical mechanics and quantum theory, which led to his explanations of particle theory and the motion of molecules. He also investigated the thermal properties of light which laid the foundation of the photon theory of light. In 1917, Einstein applied the general theory of relativity to model the structure of the universe as a </a:t>
            </a:r>
            <a:r>
              <a:rPr lang="en-US" sz="1400" dirty="0" err="1" smtClean="0"/>
              <a:t>whole.covery</a:t>
            </a:r>
            <a:r>
              <a:rPr lang="en-US" sz="1400" dirty="0" smtClean="0"/>
              <a:t> of the law of the photoelectric effect"</a:t>
            </a:r>
            <a:endParaRPr lang="de-DE" sz="1400" dirty="0"/>
          </a:p>
        </p:txBody>
      </p:sp>
      <p:pic>
        <p:nvPicPr>
          <p:cNvPr id="6146" name="Picture 2"/>
          <p:cNvPicPr>
            <a:picLocks noChangeAspect="1" noChangeArrowheads="1"/>
          </p:cNvPicPr>
          <p:nvPr/>
        </p:nvPicPr>
        <p:blipFill>
          <a:blip r:embed="rId2" cstate="print"/>
          <a:srcRect/>
          <a:stretch>
            <a:fillRect/>
          </a:stretch>
        </p:blipFill>
        <p:spPr bwMode="auto">
          <a:xfrm>
            <a:off x="3707904" y="1340768"/>
            <a:ext cx="1543050" cy="2162175"/>
          </a:xfrm>
          <a:prstGeom prst="rect">
            <a:avLst/>
          </a:prstGeom>
          <a:noFill/>
          <a:ln w="9525">
            <a:noFill/>
            <a:miter lim="800000"/>
            <a:headEnd/>
            <a:tailEnd/>
          </a:ln>
        </p:spPr>
      </p:pic>
    </p:spTree>
  </p:cSld>
  <p:clrMapOvr>
    <a:masterClrMapping/>
  </p:clrMapOvr>
  <p:transition spd="slow" advTm="1800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Germany‘s</a:t>
            </a:r>
            <a:r>
              <a:rPr lang="de-DE" dirty="0" smtClean="0"/>
              <a:t> </a:t>
            </a:r>
            <a:r>
              <a:rPr lang="de-DE" dirty="0" err="1" smtClean="0"/>
              <a:t>best</a:t>
            </a:r>
            <a:r>
              <a:rPr lang="de-DE" dirty="0" smtClean="0"/>
              <a:t> </a:t>
            </a:r>
            <a:r>
              <a:rPr lang="de-DE" dirty="0" err="1" smtClean="0"/>
              <a:t>Athlets</a:t>
            </a:r>
            <a:endParaRPr lang="de-DE" dirty="0"/>
          </a:p>
        </p:txBody>
      </p:sp>
      <p:sp>
        <p:nvSpPr>
          <p:cNvPr id="4" name="Inhaltsplatzhalter 3"/>
          <p:cNvSpPr>
            <a:spLocks noGrp="1"/>
          </p:cNvSpPr>
          <p:nvPr>
            <p:ph idx="1"/>
          </p:nvPr>
        </p:nvSpPr>
        <p:spPr>
          <a:xfrm>
            <a:off x="2843808" y="1556792"/>
            <a:ext cx="3960440" cy="1512168"/>
          </a:xfrm>
        </p:spPr>
        <p:txBody>
          <a:bodyPr/>
          <a:lstStyle/>
          <a:p>
            <a:pPr>
              <a:buNone/>
            </a:pPr>
            <a:r>
              <a:rPr lang="de-DE" dirty="0" smtClean="0"/>
              <a:t>Sebastian Vettel</a:t>
            </a:r>
            <a:endParaRPr lang="de-DE" dirty="0"/>
          </a:p>
        </p:txBody>
      </p:sp>
      <p:pic>
        <p:nvPicPr>
          <p:cNvPr id="7170" name="Picture 2"/>
          <p:cNvPicPr>
            <a:picLocks noChangeAspect="1" noChangeArrowheads="1"/>
          </p:cNvPicPr>
          <p:nvPr/>
        </p:nvPicPr>
        <p:blipFill>
          <a:blip r:embed="rId2" cstate="print"/>
          <a:srcRect/>
          <a:stretch>
            <a:fillRect/>
          </a:stretch>
        </p:blipFill>
        <p:spPr bwMode="auto">
          <a:xfrm>
            <a:off x="0" y="2204864"/>
            <a:ext cx="4799664" cy="2792908"/>
          </a:xfrm>
          <a:prstGeom prst="rect">
            <a:avLst/>
          </a:prstGeom>
          <a:noFill/>
          <a:ln w="9525">
            <a:noFill/>
            <a:miter lim="800000"/>
            <a:headEnd/>
            <a:tailEnd/>
          </a:ln>
        </p:spPr>
      </p:pic>
      <p:sp>
        <p:nvSpPr>
          <p:cNvPr id="7" name="Rechteck 6"/>
          <p:cNvSpPr/>
          <p:nvPr/>
        </p:nvSpPr>
        <p:spPr>
          <a:xfrm>
            <a:off x="4860032" y="2060848"/>
            <a:ext cx="4283968" cy="648072"/>
          </a:xfrm>
          <a:prstGeom prst="rect">
            <a:avLst/>
          </a:prstGeom>
        </p:spPr>
        <p:txBody>
          <a:bodyPr wrap="square">
            <a:spAutoFit/>
          </a:bodyPr>
          <a:lstStyle/>
          <a:p>
            <a:r>
              <a:rPr lang="en-US" dirty="0" smtClean="0"/>
              <a:t>is a </a:t>
            </a:r>
            <a:r>
              <a:rPr lang="en-US" dirty="0" smtClean="0">
                <a:hlinkClick r:id="rId3" tooltip="Germany"/>
              </a:rPr>
              <a:t>German</a:t>
            </a:r>
            <a:r>
              <a:rPr lang="en-US" dirty="0" smtClean="0"/>
              <a:t> </a:t>
            </a:r>
            <a:r>
              <a:rPr lang="en-US" dirty="0" smtClean="0">
                <a:hlinkClick r:id="rId4" tooltip="Formula One"/>
              </a:rPr>
              <a:t>Formula One</a:t>
            </a:r>
            <a:r>
              <a:rPr lang="en-US" dirty="0" smtClean="0"/>
              <a:t> racing driver, currently driving for Red Bull Racing</a:t>
            </a:r>
            <a:endParaRPr lang="de-DE" dirty="0"/>
          </a:p>
        </p:txBody>
      </p:sp>
      <p:sp>
        <p:nvSpPr>
          <p:cNvPr id="8" name="Rechteck 7"/>
          <p:cNvSpPr/>
          <p:nvPr/>
        </p:nvSpPr>
        <p:spPr>
          <a:xfrm>
            <a:off x="4860032" y="2564904"/>
            <a:ext cx="4427984" cy="1477328"/>
          </a:xfrm>
          <a:prstGeom prst="rect">
            <a:avLst/>
          </a:prstGeom>
        </p:spPr>
        <p:txBody>
          <a:bodyPr wrap="square">
            <a:spAutoFit/>
          </a:bodyPr>
          <a:lstStyle/>
          <a:p>
            <a:r>
              <a:rPr lang="en-US" dirty="0" smtClean="0"/>
              <a:t>He is the current World Champion, having won in the 2010 season. In the same year he, along with teammate Mark Webber, helped Red Bull win the World Constructors' Championship.</a:t>
            </a:r>
            <a:endParaRPr lang="de-DE" dirty="0"/>
          </a:p>
        </p:txBody>
      </p:sp>
      <p:pic>
        <p:nvPicPr>
          <p:cNvPr id="7172" name="Picture 4"/>
          <p:cNvPicPr>
            <a:picLocks noChangeAspect="1" noChangeArrowheads="1"/>
          </p:cNvPicPr>
          <p:nvPr/>
        </p:nvPicPr>
        <p:blipFill>
          <a:blip r:embed="rId5" cstate="print"/>
          <a:srcRect/>
          <a:stretch>
            <a:fillRect/>
          </a:stretch>
        </p:blipFill>
        <p:spPr bwMode="auto">
          <a:xfrm>
            <a:off x="7092280" y="4221088"/>
            <a:ext cx="1699456" cy="2471936"/>
          </a:xfrm>
          <a:prstGeom prst="rect">
            <a:avLst/>
          </a:prstGeom>
          <a:noFill/>
          <a:ln w="9525">
            <a:noFill/>
            <a:miter lim="800000"/>
            <a:headEnd/>
            <a:tailEnd/>
          </a:ln>
        </p:spPr>
      </p:pic>
    </p:spTree>
  </p:cSld>
  <p:clrMapOvr>
    <a:masterClrMapping/>
  </p:clrMapOvr>
  <p:transition spd="slow" advTm="1800000">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nk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nank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1543</Words>
  <Application>Microsoft Office PowerPoint</Application>
  <PresentationFormat>Bildschirmpräsentation (4:3)</PresentationFormat>
  <Paragraphs>88</Paragraphs>
  <Slides>21</Slides>
  <Notes>0</Notes>
  <HiddenSlides>0</HiddenSlides>
  <MMClips>2</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Ananke</vt:lpstr>
      <vt:lpstr>Germany</vt:lpstr>
      <vt:lpstr>Facts about Germany</vt:lpstr>
      <vt:lpstr>PowerPoint-Präsentation</vt:lpstr>
      <vt:lpstr>Attractions</vt:lpstr>
      <vt:lpstr>Frankfurt</vt:lpstr>
      <vt:lpstr>Gießen </vt:lpstr>
      <vt:lpstr>Famous people from Germany</vt:lpstr>
      <vt:lpstr>Albert Einstein</vt:lpstr>
      <vt:lpstr>Germany‘s best Athlets</vt:lpstr>
      <vt:lpstr>Germany‘s best female Athlet</vt:lpstr>
      <vt:lpstr>Germany‘s best gymnast</vt:lpstr>
      <vt:lpstr>Musicstar</vt:lpstr>
      <vt:lpstr>Landscapes</vt:lpstr>
      <vt:lpstr>Landscapes </vt:lpstr>
      <vt:lpstr>The Black Forest</vt:lpstr>
      <vt:lpstr>The river Rhine</vt:lpstr>
      <vt:lpstr>Christmas markets</vt:lpstr>
      <vt:lpstr>Carnival</vt:lpstr>
      <vt:lpstr>Oktoberfest</vt:lpstr>
      <vt:lpstr>Swell</vt:lpstr>
      <vt:lpstr>PowerPoint-Präsentation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Germany</dc:title>
  <dc:creator>zita mohr</dc:creator>
  <cp:lastModifiedBy>Anja TP</cp:lastModifiedBy>
  <cp:revision>44</cp:revision>
  <dcterms:created xsi:type="dcterms:W3CDTF">2010-12-17T16:04:52Z</dcterms:created>
  <dcterms:modified xsi:type="dcterms:W3CDTF">2012-05-27T12:27:34Z</dcterms:modified>
</cp:coreProperties>
</file>