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0" r:id="rId4"/>
    <p:sldId id="279" r:id="rId5"/>
    <p:sldId id="280" r:id="rId6"/>
    <p:sldId id="259" r:id="rId7"/>
    <p:sldId id="268" r:id="rId8"/>
    <p:sldId id="272" r:id="rId9"/>
    <p:sldId id="273" r:id="rId10"/>
    <p:sldId id="277" r:id="rId11"/>
    <p:sldId id="275" r:id="rId12"/>
    <p:sldId id="274" r:id="rId13"/>
    <p:sldId id="278" r:id="rId14"/>
    <p:sldId id="276" r:id="rId15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6349" autoAdjust="0"/>
  </p:normalViewPr>
  <p:slideViewPr>
    <p:cSldViewPr snapToGrid="0">
      <p:cViewPr varScale="1">
        <p:scale>
          <a:sx n="105" d="100"/>
          <a:sy n="105" d="100"/>
        </p:scale>
        <p:origin x="15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FFE77-FFB5-43CD-ADC0-EE9B3E62598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A62E783-1EA4-4E64-AC77-7970A4F1DAF9}">
      <dgm:prSet phldrT="[Text]" custT="1"/>
      <dgm:spPr>
        <a:solidFill>
          <a:schemeClr val="tx2"/>
        </a:solidFill>
      </dgm:spPr>
      <dgm:t>
        <a:bodyPr/>
        <a:lstStyle/>
        <a:p>
          <a:pPr algn="l"/>
          <a:endParaRPr lang="de-DE" sz="2800" kern="1200" dirty="0">
            <a:solidFill>
              <a:schemeClr val="bg1">
                <a:lumMod val="95000"/>
              </a:schemeClr>
            </a:solidFill>
            <a:latin typeface="+mn-lt"/>
            <a:ea typeface="+mn-ea"/>
            <a:cs typeface="+mn-cs"/>
          </a:endParaRPr>
        </a:p>
      </dgm:t>
    </dgm:pt>
    <dgm:pt modelId="{A594CC53-5515-4FDB-8459-A1901C617F76}" type="parTrans" cxnId="{1CEDC50D-929E-42D0-8AAC-1B6626C8099C}">
      <dgm:prSet/>
      <dgm:spPr/>
      <dgm:t>
        <a:bodyPr/>
        <a:lstStyle/>
        <a:p>
          <a:endParaRPr lang="de-DE"/>
        </a:p>
      </dgm:t>
    </dgm:pt>
    <dgm:pt modelId="{E46DC210-83A9-46F0-A979-4D7B585ECE77}" type="sibTrans" cxnId="{1CEDC50D-929E-42D0-8AAC-1B6626C8099C}">
      <dgm:prSet/>
      <dgm:spPr/>
      <dgm:t>
        <a:bodyPr/>
        <a:lstStyle/>
        <a:p>
          <a:endParaRPr lang="de-DE"/>
        </a:p>
      </dgm:t>
    </dgm:pt>
    <dgm:pt modelId="{FE6B7F7E-8EAF-41DF-B37F-9C6A604740C3}">
      <dgm:prSet phldrT="[Text]"/>
      <dgm:spPr>
        <a:solidFill>
          <a:schemeClr val="tx2"/>
        </a:solidFill>
      </dgm:spPr>
      <dgm:t>
        <a:bodyPr/>
        <a:lstStyle/>
        <a:p>
          <a:endParaRPr lang="de-DE" dirty="0"/>
        </a:p>
        <a:p>
          <a:endParaRPr lang="de-DE" dirty="0"/>
        </a:p>
      </dgm:t>
    </dgm:pt>
    <dgm:pt modelId="{7E9A3975-5107-45C0-A190-E32C7AC8459E}" type="sibTrans" cxnId="{54882CCC-752A-446F-AA23-FCE141D8C3A4}">
      <dgm:prSet/>
      <dgm:spPr/>
      <dgm:t>
        <a:bodyPr/>
        <a:lstStyle/>
        <a:p>
          <a:endParaRPr lang="de-DE"/>
        </a:p>
      </dgm:t>
    </dgm:pt>
    <dgm:pt modelId="{7E73B19B-3BB4-4406-BFF0-2D98E4AA4C66}" type="parTrans" cxnId="{54882CCC-752A-446F-AA23-FCE141D8C3A4}">
      <dgm:prSet/>
      <dgm:spPr/>
      <dgm:t>
        <a:bodyPr/>
        <a:lstStyle/>
        <a:p>
          <a:endParaRPr lang="de-DE"/>
        </a:p>
      </dgm:t>
    </dgm:pt>
    <dgm:pt modelId="{1AF9E540-72B3-4A0E-9593-7725D1C8AC7C}" type="pres">
      <dgm:prSet presAssocID="{B5DFFE77-FFB5-43CD-ADC0-EE9B3E625986}" presName="Name0" presStyleCnt="0">
        <dgm:presLayoutVars>
          <dgm:dir val="rev"/>
          <dgm:resizeHandles val="exact"/>
        </dgm:presLayoutVars>
      </dgm:prSet>
      <dgm:spPr/>
    </dgm:pt>
    <dgm:pt modelId="{FB720E7C-AE56-4323-88D0-431E1BC149A8}" type="pres">
      <dgm:prSet presAssocID="{B5DFFE77-FFB5-43CD-ADC0-EE9B3E625986}" presName="bkgdShp" presStyleLbl="alignAccFollowNode1" presStyleIdx="0" presStyleCnt="1" custLinFactNeighborY="-10027"/>
      <dgm:spPr/>
    </dgm:pt>
    <dgm:pt modelId="{3346A60A-9020-4798-8E60-60423A46064F}" type="pres">
      <dgm:prSet presAssocID="{B5DFFE77-FFB5-43CD-ADC0-EE9B3E625986}" presName="linComp" presStyleCnt="0"/>
      <dgm:spPr/>
    </dgm:pt>
    <dgm:pt modelId="{CDE8ECD2-ECC4-4EB8-8AA8-AE65AA8C0932}" type="pres">
      <dgm:prSet presAssocID="{7A62E783-1EA4-4E64-AC77-7970A4F1DAF9}" presName="compNode" presStyleCnt="0"/>
      <dgm:spPr/>
    </dgm:pt>
    <dgm:pt modelId="{F62DE7DD-A7FB-4CFD-9761-9DD8457ABE1D}" type="pres">
      <dgm:prSet presAssocID="{7A62E783-1EA4-4E64-AC77-7970A4F1DAF9}" presName="node" presStyleLbl="node1" presStyleIdx="0" presStyleCnt="2" custScaleY="76716" custLinFactNeighborY="-19597">
        <dgm:presLayoutVars>
          <dgm:bulletEnabled val="1"/>
        </dgm:presLayoutVars>
      </dgm:prSet>
      <dgm:spPr/>
    </dgm:pt>
    <dgm:pt modelId="{08624D57-A437-4277-BF23-945AFB91E7C4}" type="pres">
      <dgm:prSet presAssocID="{7A62E783-1EA4-4E64-AC77-7970A4F1DAF9}" presName="invisiNode" presStyleLbl="node1" presStyleIdx="0" presStyleCnt="2"/>
      <dgm:spPr/>
    </dgm:pt>
    <dgm:pt modelId="{EDAB38F7-8FAF-47C9-BAF1-3DCDC3C01BA8}" type="pres">
      <dgm:prSet presAssocID="{7A62E783-1EA4-4E64-AC77-7970A4F1DAF9}" presName="imagNode" presStyleLbl="fgImgPlace1" presStyleIdx="0" presStyleCnt="2" custScaleX="69424" custScaleY="61770"/>
      <dgm:spPr/>
    </dgm:pt>
    <dgm:pt modelId="{9C5AD5E5-DA40-443A-AE2E-65625E433379}" type="pres">
      <dgm:prSet presAssocID="{E46DC210-83A9-46F0-A979-4D7B585ECE77}" presName="sibTrans" presStyleLbl="sibTrans2D1" presStyleIdx="0" presStyleCnt="0"/>
      <dgm:spPr/>
    </dgm:pt>
    <dgm:pt modelId="{9C4A134C-9007-43B9-AC7A-D5D91FD0B5CD}" type="pres">
      <dgm:prSet presAssocID="{FE6B7F7E-8EAF-41DF-B37F-9C6A604740C3}" presName="compNode" presStyleCnt="0"/>
      <dgm:spPr/>
    </dgm:pt>
    <dgm:pt modelId="{3AB30895-BF79-41A0-BBE3-C87D32BCE01F}" type="pres">
      <dgm:prSet presAssocID="{FE6B7F7E-8EAF-41DF-B37F-9C6A604740C3}" presName="node" presStyleLbl="node1" presStyleIdx="1" presStyleCnt="2" custScaleY="76716" custLinFactNeighborY="-19597">
        <dgm:presLayoutVars>
          <dgm:bulletEnabled val="1"/>
        </dgm:presLayoutVars>
      </dgm:prSet>
      <dgm:spPr/>
    </dgm:pt>
    <dgm:pt modelId="{416EC428-828C-4A03-8AF9-3F2007FD537D}" type="pres">
      <dgm:prSet presAssocID="{FE6B7F7E-8EAF-41DF-B37F-9C6A604740C3}" presName="invisiNode" presStyleLbl="node1" presStyleIdx="1" presStyleCnt="2"/>
      <dgm:spPr/>
    </dgm:pt>
    <dgm:pt modelId="{8D7FC810-B732-403E-BA3E-D2E0C93A4971}" type="pres">
      <dgm:prSet presAssocID="{FE6B7F7E-8EAF-41DF-B37F-9C6A604740C3}" presName="imagNode" presStyleLbl="fgImgPlace1" presStyleIdx="1" presStyleCnt="2" custScaleX="69424" custScaleY="61770"/>
      <dgm:spPr/>
    </dgm:pt>
  </dgm:ptLst>
  <dgm:cxnLst>
    <dgm:cxn modelId="{7F6FF606-7547-49F8-9E47-48D393499665}" type="presOf" srcId="{7A62E783-1EA4-4E64-AC77-7970A4F1DAF9}" destId="{F62DE7DD-A7FB-4CFD-9761-9DD8457ABE1D}" srcOrd="0" destOrd="0" presId="urn:microsoft.com/office/officeart/2005/8/layout/pList2"/>
    <dgm:cxn modelId="{1CEDC50D-929E-42D0-8AAC-1B6626C8099C}" srcId="{B5DFFE77-FFB5-43CD-ADC0-EE9B3E625986}" destId="{7A62E783-1EA4-4E64-AC77-7970A4F1DAF9}" srcOrd="0" destOrd="0" parTransId="{A594CC53-5515-4FDB-8459-A1901C617F76}" sibTransId="{E46DC210-83A9-46F0-A979-4D7B585ECE77}"/>
    <dgm:cxn modelId="{43725167-7447-4E0E-B8A8-C97219510601}" type="presOf" srcId="{FE6B7F7E-8EAF-41DF-B37F-9C6A604740C3}" destId="{3AB30895-BF79-41A0-BBE3-C87D32BCE01F}" srcOrd="0" destOrd="0" presId="urn:microsoft.com/office/officeart/2005/8/layout/pList2"/>
    <dgm:cxn modelId="{71548EB6-4370-4B1D-9D5A-A1B93DD3C483}" type="presOf" srcId="{B5DFFE77-FFB5-43CD-ADC0-EE9B3E625986}" destId="{1AF9E540-72B3-4A0E-9593-7725D1C8AC7C}" srcOrd="0" destOrd="0" presId="urn:microsoft.com/office/officeart/2005/8/layout/pList2"/>
    <dgm:cxn modelId="{54882CCC-752A-446F-AA23-FCE141D8C3A4}" srcId="{B5DFFE77-FFB5-43CD-ADC0-EE9B3E625986}" destId="{FE6B7F7E-8EAF-41DF-B37F-9C6A604740C3}" srcOrd="1" destOrd="0" parTransId="{7E73B19B-3BB4-4406-BFF0-2D98E4AA4C66}" sibTransId="{7E9A3975-5107-45C0-A190-E32C7AC8459E}"/>
    <dgm:cxn modelId="{1E3CCBFA-299A-4922-917D-B538AA31FE59}" type="presOf" srcId="{E46DC210-83A9-46F0-A979-4D7B585ECE77}" destId="{9C5AD5E5-DA40-443A-AE2E-65625E433379}" srcOrd="0" destOrd="0" presId="urn:microsoft.com/office/officeart/2005/8/layout/pList2"/>
    <dgm:cxn modelId="{5183F77F-2B9B-456D-B1D8-A9716F6DCB03}" type="presParOf" srcId="{1AF9E540-72B3-4A0E-9593-7725D1C8AC7C}" destId="{FB720E7C-AE56-4323-88D0-431E1BC149A8}" srcOrd="0" destOrd="0" presId="urn:microsoft.com/office/officeart/2005/8/layout/pList2"/>
    <dgm:cxn modelId="{2A8E7264-E381-4402-9CC1-8AE4A2F4E8C7}" type="presParOf" srcId="{1AF9E540-72B3-4A0E-9593-7725D1C8AC7C}" destId="{3346A60A-9020-4798-8E60-60423A46064F}" srcOrd="1" destOrd="0" presId="urn:microsoft.com/office/officeart/2005/8/layout/pList2"/>
    <dgm:cxn modelId="{EF4080EB-FECA-482B-859F-CCAF1529C74A}" type="presParOf" srcId="{3346A60A-9020-4798-8E60-60423A46064F}" destId="{CDE8ECD2-ECC4-4EB8-8AA8-AE65AA8C0932}" srcOrd="0" destOrd="0" presId="urn:microsoft.com/office/officeart/2005/8/layout/pList2"/>
    <dgm:cxn modelId="{956AF93B-E245-4B4E-9303-909A741D7F2C}" type="presParOf" srcId="{CDE8ECD2-ECC4-4EB8-8AA8-AE65AA8C0932}" destId="{F62DE7DD-A7FB-4CFD-9761-9DD8457ABE1D}" srcOrd="0" destOrd="0" presId="urn:microsoft.com/office/officeart/2005/8/layout/pList2"/>
    <dgm:cxn modelId="{17AF7217-F976-4650-BCCF-175B8A43B394}" type="presParOf" srcId="{CDE8ECD2-ECC4-4EB8-8AA8-AE65AA8C0932}" destId="{08624D57-A437-4277-BF23-945AFB91E7C4}" srcOrd="1" destOrd="0" presId="urn:microsoft.com/office/officeart/2005/8/layout/pList2"/>
    <dgm:cxn modelId="{73CC9498-F497-40F1-B258-6027FCA68622}" type="presParOf" srcId="{CDE8ECD2-ECC4-4EB8-8AA8-AE65AA8C0932}" destId="{EDAB38F7-8FAF-47C9-BAF1-3DCDC3C01BA8}" srcOrd="2" destOrd="0" presId="urn:microsoft.com/office/officeart/2005/8/layout/pList2"/>
    <dgm:cxn modelId="{2BEC6A3C-7C00-49DA-9C7E-7E4AA1FB7703}" type="presParOf" srcId="{3346A60A-9020-4798-8E60-60423A46064F}" destId="{9C5AD5E5-DA40-443A-AE2E-65625E433379}" srcOrd="1" destOrd="0" presId="urn:microsoft.com/office/officeart/2005/8/layout/pList2"/>
    <dgm:cxn modelId="{CAF5DA39-BAA0-4491-B1B3-2B59B09F2306}" type="presParOf" srcId="{3346A60A-9020-4798-8E60-60423A46064F}" destId="{9C4A134C-9007-43B9-AC7A-D5D91FD0B5CD}" srcOrd="2" destOrd="0" presId="urn:microsoft.com/office/officeart/2005/8/layout/pList2"/>
    <dgm:cxn modelId="{75208FF8-FDA5-4F43-97E0-4AD3E0E6683D}" type="presParOf" srcId="{9C4A134C-9007-43B9-AC7A-D5D91FD0B5CD}" destId="{3AB30895-BF79-41A0-BBE3-C87D32BCE01F}" srcOrd="0" destOrd="0" presId="urn:microsoft.com/office/officeart/2005/8/layout/pList2"/>
    <dgm:cxn modelId="{5BF68E8D-04CD-419F-8A74-CBCE104782BB}" type="presParOf" srcId="{9C4A134C-9007-43B9-AC7A-D5D91FD0B5CD}" destId="{416EC428-828C-4A03-8AF9-3F2007FD537D}" srcOrd="1" destOrd="0" presId="urn:microsoft.com/office/officeart/2005/8/layout/pList2"/>
    <dgm:cxn modelId="{A4160BF1-834B-44E9-9CCD-FF70CCCE46B7}" type="presParOf" srcId="{9C4A134C-9007-43B9-AC7A-D5D91FD0B5CD}" destId="{8D7FC810-B732-403E-BA3E-D2E0C93A4971}" srcOrd="2" destOrd="0" presId="urn:microsoft.com/office/officeart/2005/8/layout/p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20E7C-AE56-4323-88D0-431E1BC149A8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B38F7-8FAF-47C9-BAF1-3DCDC3C01BA8}">
      <dsp:nvSpPr>
        <dsp:cNvPr id="0" name=""/>
        <dsp:cNvSpPr/>
      </dsp:nvSpPr>
      <dsp:spPr>
        <a:xfrm>
          <a:off x="6212519" y="744525"/>
          <a:ext cx="3266977" cy="88698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DE7DD-A7FB-4CFD-9761-9DD8457ABE1D}">
      <dsp:nvSpPr>
        <dsp:cNvPr id="0" name=""/>
        <dsp:cNvSpPr/>
      </dsp:nvSpPr>
      <dsp:spPr>
        <a:xfrm rot="10800000">
          <a:off x="5493091" y="1976685"/>
          <a:ext cx="4705833" cy="1835994"/>
        </a:xfrm>
        <a:prstGeom prst="round2SameRect">
          <a:avLst>
            <a:gd name="adj1" fmla="val 10500"/>
            <a:gd name="adj2" fmla="val 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800" kern="1200" dirty="0">
            <a:solidFill>
              <a:schemeClr val="bg1">
                <a:lumMod val="95000"/>
              </a:schemeClr>
            </a:solidFill>
            <a:latin typeface="+mn-lt"/>
            <a:ea typeface="+mn-ea"/>
            <a:cs typeface="+mn-cs"/>
          </a:endParaRPr>
        </a:p>
      </dsp:txBody>
      <dsp:txXfrm rot="10800000">
        <a:off x="5549554" y="1976685"/>
        <a:ext cx="4592907" cy="1779531"/>
      </dsp:txXfrm>
    </dsp:sp>
    <dsp:sp modelId="{8D7FC810-B732-403E-BA3E-D2E0C93A4971}">
      <dsp:nvSpPr>
        <dsp:cNvPr id="0" name=""/>
        <dsp:cNvSpPr/>
      </dsp:nvSpPr>
      <dsp:spPr>
        <a:xfrm>
          <a:off x="1036102" y="744525"/>
          <a:ext cx="3266977" cy="88698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30895-BF79-41A0-BBE3-C87D32BCE01F}">
      <dsp:nvSpPr>
        <dsp:cNvPr id="0" name=""/>
        <dsp:cNvSpPr/>
      </dsp:nvSpPr>
      <dsp:spPr>
        <a:xfrm rot="10800000">
          <a:off x="316674" y="1976685"/>
          <a:ext cx="4705833" cy="1835994"/>
        </a:xfrm>
        <a:prstGeom prst="round2SameRect">
          <a:avLst>
            <a:gd name="adj1" fmla="val 10500"/>
            <a:gd name="adj2" fmla="val 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700" kern="1200" dirty="0"/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700" kern="1200" dirty="0"/>
        </a:p>
      </dsp:txBody>
      <dsp:txXfrm rot="10800000">
        <a:off x="373137" y="1976685"/>
        <a:ext cx="4592907" cy="1779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EE82-0298-43AE-8030-36D92C3C6D34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5C58-6E33-458C-9DDB-440E302E32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24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C58-6E33-458C-9DDB-440E302E320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93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C58-6E33-458C-9DDB-440E302E320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42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5C58-6E33-458C-9DDB-440E302E320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31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C58-6E33-458C-9DDB-440E302E320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82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C58-6E33-458C-9DDB-440E302E320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347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C58-6E33-458C-9DDB-440E302E320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899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C58-6E33-458C-9DDB-440E302E320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937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C58-6E33-458C-9DDB-440E302E320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059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C58-6E33-458C-9DDB-440E302E320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68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C58-6E33-458C-9DDB-440E302E320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29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8CB3-14E3-46E2-8A71-24EF04E09F6C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5478-6494-435A-A27B-A5DC131E84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92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8CB3-14E3-46E2-8A71-24EF04E09F6C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5478-6494-435A-A27B-A5DC131E84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92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8CB3-14E3-46E2-8A71-24EF04E09F6C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5478-6494-435A-A27B-A5DC131E84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31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8CB3-14E3-46E2-8A71-24EF04E09F6C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5478-6494-435A-A27B-A5DC131E84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13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8CB3-14E3-46E2-8A71-24EF04E09F6C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5478-6494-435A-A27B-A5DC131E84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04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8CB3-14E3-46E2-8A71-24EF04E09F6C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5478-6494-435A-A27B-A5DC131E84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69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8CB3-14E3-46E2-8A71-24EF04E09F6C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5478-6494-435A-A27B-A5DC131E84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48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8CB3-14E3-46E2-8A71-24EF04E09F6C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5478-6494-435A-A27B-A5DC131E84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91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8CB3-14E3-46E2-8A71-24EF04E09F6C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5478-6494-435A-A27B-A5DC131E84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72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8CB3-14E3-46E2-8A71-24EF04E09F6C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5478-6494-435A-A27B-A5DC131E84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88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8CB3-14E3-46E2-8A71-24EF04E09F6C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5478-6494-435A-A27B-A5DC131E84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02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8CB3-14E3-46E2-8A71-24EF04E09F6C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F5478-6494-435A-A27B-A5DC131E84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6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iff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4.jp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87B28C1-D1CC-42EE-AC53-BE9A3AA42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3640" y="150876"/>
            <a:ext cx="11704320" cy="65562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198E897-B642-44B2-92AC-943F8B5AC1EA}"/>
              </a:ext>
            </a:extLst>
          </p:cNvPr>
          <p:cNvSpPr txBox="1"/>
          <p:nvPr/>
        </p:nvSpPr>
        <p:spPr>
          <a:xfrm>
            <a:off x="5665470" y="2050495"/>
            <a:ext cx="61607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Fachoberschule </a:t>
            </a:r>
            <a:br>
              <a:rPr lang="de-DE" sz="5400" dirty="0"/>
            </a:br>
            <a:r>
              <a:rPr lang="de-DE" sz="5400" dirty="0"/>
              <a:t>an der </a:t>
            </a:r>
            <a:br>
              <a:rPr lang="de-DE" sz="5400" dirty="0"/>
            </a:br>
            <a:r>
              <a:rPr lang="de-DE" sz="5400" dirty="0"/>
              <a:t>Max-Weber-Schule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48246D1-F28D-4950-9BAA-20FE501D48AF}"/>
              </a:ext>
            </a:extLst>
          </p:cNvPr>
          <p:cNvPicPr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00" y="392640"/>
            <a:ext cx="1379690" cy="10469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11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5E49C0A-6A8B-4F7A-95C2-091D4A48A946}"/>
              </a:ext>
            </a:extLst>
          </p:cNvPr>
          <p:cNvSpPr txBox="1"/>
          <p:nvPr/>
        </p:nvSpPr>
        <p:spPr>
          <a:xfrm>
            <a:off x="2475547" y="773560"/>
            <a:ext cx="664654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4400" b="1" dirty="0">
                <a:latin typeface="+mj-lt"/>
                <a:ea typeface="+mj-ea"/>
                <a:cs typeface="+mj-cs"/>
              </a:rPr>
              <a:t>Klasse 11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2A1D9A-4E05-451B-89C1-B1A2A57B271B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00" y="392640"/>
            <a:ext cx="1379690" cy="1046906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4761AF1-9264-42F0-8249-00AB0D8EB53E}"/>
              </a:ext>
            </a:extLst>
          </p:cNvPr>
          <p:cNvSpPr txBox="1"/>
          <p:nvPr/>
        </p:nvSpPr>
        <p:spPr>
          <a:xfrm>
            <a:off x="765810" y="2140516"/>
            <a:ext cx="52076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3 Tage Praktikum</a:t>
            </a:r>
          </a:p>
          <a:p>
            <a:pPr marL="727075" lvl="1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Praktikumsbetreuer/-in</a:t>
            </a:r>
          </a:p>
          <a:p>
            <a:pPr marL="727075" lvl="1" indent="-269875" algn="just">
              <a:buFont typeface="Arial" panose="020B0604020202020204" pitchFamily="34" charset="0"/>
              <a:buChar char="•"/>
            </a:pPr>
            <a:r>
              <a:rPr lang="de-DE" sz="2000" dirty="0"/>
              <a:t>Praktikumsbesuche</a:t>
            </a:r>
          </a:p>
          <a:p>
            <a:pPr marL="727075" lvl="1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2 bewertete Praktikumsberichte</a:t>
            </a:r>
            <a:r>
              <a:rPr lang="de-DE" sz="2800" dirty="0"/>
              <a:t> </a:t>
            </a:r>
            <a:endParaRPr lang="de-DE" sz="2800" dirty="0">
              <a:sym typeface="Wingdings" panose="05000000000000000000" pitchFamily="2" charset="2"/>
            </a:endParaRPr>
          </a:p>
          <a:p>
            <a:pPr marL="269875" lvl="0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2 Tage Unterricht</a:t>
            </a:r>
          </a:p>
          <a:p>
            <a:pPr marL="727075" lvl="1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Deutsch, Mathe, Englisch</a:t>
            </a:r>
          </a:p>
          <a:p>
            <a:pPr marL="727075" lvl="1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Schwerpunkt „WV“ &amp; „WIT“</a:t>
            </a:r>
          </a:p>
          <a:p>
            <a:pPr marL="727075" lvl="1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Wahlpflichtunterricht </a:t>
            </a:r>
          </a:p>
          <a:p>
            <a:pPr marL="727075" lvl="1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Politik und Wirtschaft</a:t>
            </a:r>
          </a:p>
          <a:p>
            <a:pPr marL="727075" lvl="1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Textverarbeitung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E92297A-23CF-41F9-8CA0-7E41E9FA35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7" t="11819" r="28158" b="41982"/>
          <a:stretch/>
        </p:blipFill>
        <p:spPr>
          <a:xfrm>
            <a:off x="385499" y="392640"/>
            <a:ext cx="1931332" cy="11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98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5E49C0A-6A8B-4F7A-95C2-091D4A48A946}"/>
              </a:ext>
            </a:extLst>
          </p:cNvPr>
          <p:cNvSpPr txBox="1"/>
          <p:nvPr/>
        </p:nvSpPr>
        <p:spPr>
          <a:xfrm>
            <a:off x="2475547" y="773560"/>
            <a:ext cx="664654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4400" b="1" dirty="0">
                <a:latin typeface="+mj-lt"/>
                <a:ea typeface="+mj-ea"/>
                <a:cs typeface="+mj-cs"/>
              </a:rPr>
              <a:t>Klasse 11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2A1D9A-4E05-451B-89C1-B1A2A57B271B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00" y="392640"/>
            <a:ext cx="1379690" cy="1046906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4761AF1-9264-42F0-8249-00AB0D8EB53E}"/>
              </a:ext>
            </a:extLst>
          </p:cNvPr>
          <p:cNvSpPr txBox="1"/>
          <p:nvPr/>
        </p:nvSpPr>
        <p:spPr>
          <a:xfrm>
            <a:off x="765811" y="2140516"/>
            <a:ext cx="65692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3 Tage Praktikum</a:t>
            </a:r>
          </a:p>
          <a:p>
            <a:pPr marL="727075" lvl="1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Praktikumsbetreuer/-in</a:t>
            </a:r>
          </a:p>
          <a:p>
            <a:pPr marL="727075" lvl="1" indent="-269875" algn="just">
              <a:buFont typeface="Arial" panose="020B0604020202020204" pitchFamily="34" charset="0"/>
              <a:buChar char="•"/>
            </a:pPr>
            <a:r>
              <a:rPr lang="de-DE" sz="2000" dirty="0"/>
              <a:t>Praktikumsbesuche</a:t>
            </a:r>
          </a:p>
          <a:p>
            <a:pPr marL="727075" lvl="1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2 bewertete Praktikumsberichte</a:t>
            </a:r>
            <a:r>
              <a:rPr lang="de-DE" sz="2800" dirty="0"/>
              <a:t> </a:t>
            </a:r>
            <a:endParaRPr lang="de-DE" sz="2800" dirty="0">
              <a:sym typeface="Wingdings" panose="05000000000000000000" pitchFamily="2" charset="2"/>
            </a:endParaRPr>
          </a:p>
          <a:p>
            <a:pPr marL="269875" lvl="0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2 Tage Unterricht</a:t>
            </a:r>
          </a:p>
          <a:p>
            <a:pPr marL="727075" lvl="1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Deutsch, Mathe, Englisch</a:t>
            </a:r>
          </a:p>
          <a:p>
            <a:pPr marL="727075" lvl="1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dirty="0"/>
              <a:t>Schwerpunkt „WV“ &amp; „WIT“</a:t>
            </a:r>
          </a:p>
          <a:p>
            <a:pPr marL="727075" lvl="1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Wahlpflichtunterricht </a:t>
            </a:r>
          </a:p>
          <a:p>
            <a:pPr marL="727075" lvl="1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Politik und Wirtschaft </a:t>
            </a:r>
          </a:p>
          <a:p>
            <a:pPr marL="727075" lvl="1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Textverarbeitung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E92297A-23CF-41F9-8CA0-7E41E9FA35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7" t="11819" r="28158" b="41982"/>
          <a:stretch/>
        </p:blipFill>
        <p:spPr>
          <a:xfrm>
            <a:off x="385499" y="392640"/>
            <a:ext cx="1931332" cy="1181993"/>
          </a:xfrm>
          <a:prstGeom prst="rect">
            <a:avLst/>
          </a:prstGeom>
        </p:spPr>
      </p:pic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209A4071-1E96-4998-947B-24B859378B00}"/>
              </a:ext>
            </a:extLst>
          </p:cNvPr>
          <p:cNvSpPr/>
          <p:nvPr/>
        </p:nvSpPr>
        <p:spPr>
          <a:xfrm>
            <a:off x="5108713" y="2259785"/>
            <a:ext cx="337930" cy="1705927"/>
          </a:xfrm>
          <a:prstGeom prst="rightBrace">
            <a:avLst>
              <a:gd name="adj1" fmla="val 20098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eschweifte Klammer rechts 8">
            <a:extLst>
              <a:ext uri="{FF2B5EF4-FFF2-40B4-BE49-F238E27FC236}">
                <a16:creationId xmlns:a16="http://schemas.microsoft.com/office/drawing/2014/main" id="{69EE87D3-D09D-44A0-AEA5-A7FEF063A7D9}"/>
              </a:ext>
            </a:extLst>
          </p:cNvPr>
          <p:cNvSpPr/>
          <p:nvPr/>
        </p:nvSpPr>
        <p:spPr>
          <a:xfrm>
            <a:off x="5105209" y="4084981"/>
            <a:ext cx="337930" cy="2108397"/>
          </a:xfrm>
          <a:prstGeom prst="rightBrace">
            <a:avLst>
              <a:gd name="adj1" fmla="val 20098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883EBC5-35DE-4DB9-86DD-555FE6B1559C}"/>
              </a:ext>
            </a:extLst>
          </p:cNvPr>
          <p:cNvSpPr txBox="1"/>
          <p:nvPr/>
        </p:nvSpPr>
        <p:spPr>
          <a:xfrm>
            <a:off x="5560942" y="2715617"/>
            <a:ext cx="6187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erfolgreich absolviert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 err="1">
                <a:sym typeface="Wingdings" panose="05000000000000000000" pitchFamily="2" charset="2"/>
              </a:rPr>
              <a:t>Praktikumsbe-scheinigung</a:t>
            </a:r>
            <a:r>
              <a:rPr lang="de-DE" sz="2400" dirty="0">
                <a:sym typeface="Wingdings" panose="05000000000000000000" pitchFamily="2" charset="2"/>
              </a:rPr>
              <a:t> des Praktikumsbetriebes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64B927B-BF1E-4174-A145-3CB625A4FD92}"/>
              </a:ext>
            </a:extLst>
          </p:cNvPr>
          <p:cNvSpPr txBox="1"/>
          <p:nvPr/>
        </p:nvSpPr>
        <p:spPr>
          <a:xfrm>
            <a:off x="5560942" y="4908346"/>
            <a:ext cx="561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keine Minderleistungen </a:t>
            </a:r>
            <a:r>
              <a:rPr lang="de-DE" sz="2000" dirty="0"/>
              <a:t>(jeweils 5 Punkte)</a:t>
            </a:r>
            <a:endParaRPr lang="de-DE" sz="2400" dirty="0">
              <a:sym typeface="Wingdings" panose="05000000000000000000" pitchFamily="2" charset="2"/>
            </a:endParaRPr>
          </a:p>
        </p:txBody>
      </p:sp>
      <p:pic>
        <p:nvPicPr>
          <p:cNvPr id="11" name="Grafik 10" descr="Ein Bild, das Messer enthält.&#10;&#10;Automatisch generierte Beschreibung">
            <a:extLst>
              <a:ext uri="{FF2B5EF4-FFF2-40B4-BE49-F238E27FC236}">
                <a16:creationId xmlns:a16="http://schemas.microsoft.com/office/drawing/2014/main" id="{478732FC-980E-40B2-88B9-9841CC8F95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4" t="27860" r="12043" b="51220"/>
          <a:stretch/>
        </p:blipFill>
        <p:spPr>
          <a:xfrm>
            <a:off x="7335079" y="3886615"/>
            <a:ext cx="1565021" cy="736480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46E5CFC1-7846-4810-B737-7DF5CC2E3BCF}"/>
              </a:ext>
            </a:extLst>
          </p:cNvPr>
          <p:cNvSpPr/>
          <p:nvPr/>
        </p:nvSpPr>
        <p:spPr>
          <a:xfrm rot="16200000">
            <a:off x="7875571" y="4544681"/>
            <a:ext cx="468000" cy="360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28C04BBD-698B-4BED-AEBB-7B73987BBE24}"/>
              </a:ext>
            </a:extLst>
          </p:cNvPr>
          <p:cNvSpPr/>
          <p:nvPr/>
        </p:nvSpPr>
        <p:spPr>
          <a:xfrm rot="5400000">
            <a:off x="7875571" y="3548380"/>
            <a:ext cx="468000" cy="360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Lachendes Gesicht ohne Füllung">
            <a:extLst>
              <a:ext uri="{FF2B5EF4-FFF2-40B4-BE49-F238E27FC236}">
                <a16:creationId xmlns:a16="http://schemas.microsoft.com/office/drawing/2014/main" id="{4C9E4238-CEC9-4F1B-AB87-7D6E94465C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2093" y="37522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7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3" grpId="0"/>
      <p:bldP spid="10" grpId="0"/>
      <p:bldP spid="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5E49C0A-6A8B-4F7A-95C2-091D4A48A946}"/>
              </a:ext>
            </a:extLst>
          </p:cNvPr>
          <p:cNvSpPr txBox="1"/>
          <p:nvPr/>
        </p:nvSpPr>
        <p:spPr>
          <a:xfrm>
            <a:off x="821516" y="640263"/>
            <a:ext cx="6204984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Klasse 12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4761AF1-9264-42F0-8249-00AB0D8EB53E}"/>
              </a:ext>
            </a:extLst>
          </p:cNvPr>
          <p:cNvSpPr txBox="1"/>
          <p:nvPr/>
        </p:nvSpPr>
        <p:spPr>
          <a:xfrm>
            <a:off x="821515" y="2121762"/>
            <a:ext cx="6204984" cy="362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9875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5 </a:t>
            </a:r>
            <a:r>
              <a:rPr lang="en-US" sz="2800" dirty="0" err="1"/>
              <a:t>Tage</a:t>
            </a:r>
            <a:r>
              <a:rPr lang="en-US" sz="2800" dirty="0"/>
              <a:t> </a:t>
            </a:r>
            <a:r>
              <a:rPr lang="en-US" sz="2800" dirty="0" err="1"/>
              <a:t>Unterricht</a:t>
            </a:r>
            <a:endParaRPr lang="en-US" sz="2800" dirty="0"/>
          </a:p>
          <a:p>
            <a:pPr marL="727075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Deutsch, </a:t>
            </a:r>
            <a:r>
              <a:rPr lang="en-US" sz="2400" dirty="0" err="1"/>
              <a:t>Mathe</a:t>
            </a:r>
            <a:r>
              <a:rPr lang="en-US" sz="2400" dirty="0"/>
              <a:t>, </a:t>
            </a:r>
            <a:r>
              <a:rPr lang="en-US" sz="2400" dirty="0" err="1"/>
              <a:t>Englisch</a:t>
            </a:r>
            <a:endParaRPr lang="en-US" sz="2400" dirty="0"/>
          </a:p>
          <a:p>
            <a:pPr marL="727075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Schwerpunkt</a:t>
            </a:r>
            <a:r>
              <a:rPr lang="en-US" sz="2400" dirty="0"/>
              <a:t> „WV“ &amp; „WIT“</a:t>
            </a:r>
          </a:p>
          <a:p>
            <a:pPr marL="727075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Wahlpflichtunterricht</a:t>
            </a:r>
            <a:r>
              <a:rPr lang="en-US" sz="2400" dirty="0"/>
              <a:t> </a:t>
            </a:r>
          </a:p>
          <a:p>
            <a:pPr marL="727075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Politik</a:t>
            </a:r>
            <a:r>
              <a:rPr lang="en-US" sz="2400" dirty="0"/>
              <a:t> und </a:t>
            </a:r>
            <a:r>
              <a:rPr lang="en-US" sz="2400" dirty="0" err="1"/>
              <a:t>Wirtschaft</a:t>
            </a:r>
            <a:endParaRPr lang="en-US" sz="2400" dirty="0"/>
          </a:p>
          <a:p>
            <a:pPr marL="727075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Religion/</a:t>
            </a:r>
            <a:r>
              <a:rPr lang="en-US" sz="2400" dirty="0" err="1"/>
              <a:t>Ethik</a:t>
            </a:r>
            <a:endParaRPr lang="en-US" sz="2400" dirty="0"/>
          </a:p>
          <a:p>
            <a:pPr marL="727075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Sport</a:t>
            </a:r>
          </a:p>
          <a:p>
            <a:pPr marL="727075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Chemie</a:t>
            </a:r>
            <a:r>
              <a:rPr lang="en-US" sz="2400" dirty="0"/>
              <a:t> &amp; </a:t>
            </a:r>
            <a:r>
              <a:rPr lang="en-US" sz="2400" dirty="0" err="1"/>
              <a:t>Biologie</a:t>
            </a:r>
            <a:endParaRPr lang="en-US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74CC4D-C2FF-48BF-BFF0-2E2DEAF8DA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t="64818" r="35189" b="14610"/>
          <a:stretch/>
        </p:blipFill>
        <p:spPr>
          <a:xfrm>
            <a:off x="7829551" y="961306"/>
            <a:ext cx="4042409" cy="97720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92A1D9A-4E05-451B-89C1-B1A2A57B271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2997244"/>
            <a:ext cx="4042410" cy="30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06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5E49C0A-6A8B-4F7A-95C2-091D4A48A946}"/>
              </a:ext>
            </a:extLst>
          </p:cNvPr>
          <p:cNvSpPr txBox="1"/>
          <p:nvPr/>
        </p:nvSpPr>
        <p:spPr>
          <a:xfrm>
            <a:off x="2475547" y="773560"/>
            <a:ext cx="664654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4400" b="1">
                <a:latin typeface="+mj-lt"/>
                <a:ea typeface="+mj-ea"/>
                <a:cs typeface="+mj-cs"/>
              </a:rPr>
              <a:t>Prüfungen</a:t>
            </a:r>
            <a:endParaRPr lang="de-DE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2A1D9A-4E05-451B-89C1-B1A2A57B271B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00" y="392640"/>
            <a:ext cx="1379690" cy="1046906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4761AF1-9264-42F0-8249-00AB0D8EB53E}"/>
              </a:ext>
            </a:extLst>
          </p:cNvPr>
          <p:cNvSpPr txBox="1"/>
          <p:nvPr/>
        </p:nvSpPr>
        <p:spPr>
          <a:xfrm>
            <a:off x="765810" y="2340932"/>
            <a:ext cx="993863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schriftliche Zentralprüfungen </a:t>
            </a:r>
          </a:p>
          <a:p>
            <a:pPr marL="727075" lvl="1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Deutsch</a:t>
            </a:r>
          </a:p>
          <a:p>
            <a:pPr marL="727075" lvl="1" indent="-269875" algn="just">
              <a:buFont typeface="Arial" panose="020B0604020202020204" pitchFamily="34" charset="0"/>
              <a:buChar char="•"/>
            </a:pPr>
            <a:r>
              <a:rPr lang="de-DE" sz="2000" dirty="0"/>
              <a:t>Englisch</a:t>
            </a:r>
          </a:p>
          <a:p>
            <a:pPr marL="727075" lvl="1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Schwerpunkt „WV“ / „WIT“</a:t>
            </a:r>
          </a:p>
          <a:p>
            <a:pPr marL="727075" lvl="1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Mathematik</a:t>
            </a:r>
            <a:endParaRPr lang="de-DE" sz="2800" dirty="0">
              <a:sym typeface="Wingdings" panose="05000000000000000000" pitchFamily="2" charset="2"/>
            </a:endParaRPr>
          </a:p>
          <a:p>
            <a:pPr marL="269875" lvl="0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mündliche Prüfungen</a:t>
            </a:r>
          </a:p>
          <a:p>
            <a:pPr marL="727075" lvl="1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„Wünsche“ der </a:t>
            </a:r>
            <a:r>
              <a:rPr lang="de-DE" sz="2000" dirty="0" err="1"/>
              <a:t>SuS</a:t>
            </a:r>
            <a:endParaRPr lang="de-DE" sz="2000" dirty="0"/>
          </a:p>
          <a:p>
            <a:pPr marL="727075" lvl="1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max. 2 Prüfungen in Pflicht- und Wahlpflichtfächern (außer Sport)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81BC6AA-4A94-47D5-A3E8-C0027E62B80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4516" r="16926" b="19368"/>
          <a:stretch/>
        </p:blipFill>
        <p:spPr bwMode="auto">
          <a:xfrm>
            <a:off x="368628" y="473312"/>
            <a:ext cx="1998791" cy="1430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32B9941-10ED-491F-8C7B-84DBB917258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35954" b="28201"/>
          <a:stretch/>
        </p:blipFill>
        <p:spPr bwMode="auto">
          <a:xfrm>
            <a:off x="8811024" y="2877606"/>
            <a:ext cx="2324613" cy="1844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3942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5E49C0A-6A8B-4F7A-95C2-091D4A48A946}"/>
              </a:ext>
            </a:extLst>
          </p:cNvPr>
          <p:cNvSpPr txBox="1"/>
          <p:nvPr/>
        </p:nvSpPr>
        <p:spPr>
          <a:xfrm>
            <a:off x="2475547" y="773560"/>
            <a:ext cx="664654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4400" b="1" dirty="0">
                <a:latin typeface="+mj-lt"/>
                <a:ea typeface="+mj-ea"/>
                <a:cs typeface="+mj-cs"/>
              </a:rPr>
              <a:t>Ziele der FOS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2A1D9A-4E05-451B-89C1-B1A2A57B271B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00" y="392640"/>
            <a:ext cx="1379690" cy="1046906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4761AF1-9264-42F0-8249-00AB0D8EB53E}"/>
              </a:ext>
            </a:extLst>
          </p:cNvPr>
          <p:cNvSpPr txBox="1"/>
          <p:nvPr/>
        </p:nvSpPr>
        <p:spPr>
          <a:xfrm>
            <a:off x="765810" y="2468503"/>
            <a:ext cx="108232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0" indent="-268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Fachhochschulreife</a:t>
            </a:r>
          </a:p>
          <a:p>
            <a:pPr marL="727075" lvl="1" indent="-2698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Studium an einer Hochschule</a:t>
            </a:r>
          </a:p>
          <a:p>
            <a:pPr marL="727075" lvl="1" indent="-2698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gestufter Studiengang an einer Universität </a:t>
            </a:r>
          </a:p>
          <a:p>
            <a:pPr marL="268288" lvl="0" indent="-2682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erste Berufserfahrungen </a:t>
            </a:r>
          </a:p>
          <a:p>
            <a:pPr marL="268288" lvl="0" indent="-2682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deutliche verbesserte Chancen auf eine Berufsausbildung, die auch verkürzt werden kann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145479B-8435-4178-8D5F-89B43EBEDDF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6" t="7307" r="2857" b="9641"/>
          <a:stretch/>
        </p:blipFill>
        <p:spPr bwMode="auto">
          <a:xfrm>
            <a:off x="8275783" y="2468503"/>
            <a:ext cx="1692620" cy="1720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D79D15E-0B0D-494C-A576-B2B49B9BE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16" y="376709"/>
            <a:ext cx="1926508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80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Fachoberschule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604645"/>
              </p:ext>
            </p:extLst>
          </p:nvPr>
        </p:nvGraphicFramePr>
        <p:xfrm>
          <a:off x="838200" y="153564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bgerundetes Rechteck 5"/>
          <p:cNvSpPr/>
          <p:nvPr/>
        </p:nvSpPr>
        <p:spPr>
          <a:xfrm>
            <a:off x="1232280" y="1810387"/>
            <a:ext cx="4701653" cy="139345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/>
              <a:t>Form A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328013" y="1810387"/>
            <a:ext cx="4701653" cy="139345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/>
              <a:t>Form B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232280" y="3668007"/>
            <a:ext cx="4578824" cy="13542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nach Mittlerem Abschluss/ Übergang in E-Phase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2 Jahre (Klasse 11 und 12)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450842" y="3668007"/>
            <a:ext cx="4578824" cy="1353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nach erfolgreicher kfm. Berufs-ausbildung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1 Jahr (Klasse 12)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B39FC30-2C35-4155-B183-1F796539BFF0}"/>
              </a:ext>
            </a:extLst>
          </p:cNvPr>
          <p:cNvPicPr/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00" y="392640"/>
            <a:ext cx="1379690" cy="1046906"/>
          </a:xfrm>
          <a:prstGeom prst="rect">
            <a:avLst/>
          </a:prstGeom>
          <a:ln>
            <a:noFill/>
          </a:ln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95477084-C51C-4F59-9482-CCA809F12953}"/>
              </a:ext>
            </a:extLst>
          </p:cNvPr>
          <p:cNvSpPr/>
          <p:nvPr/>
        </p:nvSpPr>
        <p:spPr>
          <a:xfrm>
            <a:off x="838200" y="5494837"/>
            <a:ext cx="10515600" cy="900000"/>
          </a:xfrm>
          <a:prstGeom prst="roundRect">
            <a:avLst>
              <a:gd name="adj" fmla="val 1322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Schwerpunkte: Wirtschaft &amp; Verwaltung / Wirtschaftsinformatik</a:t>
            </a:r>
          </a:p>
        </p:txBody>
      </p:sp>
    </p:spTree>
    <p:extLst>
      <p:ext uri="{BB962C8B-B14F-4D97-AF65-F5344CB8AC3E}">
        <p14:creationId xmlns:p14="http://schemas.microsoft.com/office/powerpoint/2010/main" val="2057577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3506803-CA48-4996-BBB1-89D949ED3724}"/>
              </a:ext>
            </a:extLst>
          </p:cNvPr>
          <p:cNvSpPr txBox="1"/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„Wirtschaft &amp; Verwaltung“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FB4A83A-7FCB-46A6-A596-50C5ED370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6" y="1350559"/>
            <a:ext cx="11355548" cy="55074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0A95585-1173-4B4C-9A17-569477C5F2CE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00" y="392640"/>
            <a:ext cx="1379690" cy="10469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83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3506803-CA48-4996-BBB1-89D949ED3724}"/>
              </a:ext>
            </a:extLst>
          </p:cNvPr>
          <p:cNvSpPr txBox="1"/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Wirtschaftsinformatik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0A95585-1173-4B4C-9A17-569477C5F2CE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00" y="392640"/>
            <a:ext cx="1379690" cy="1046906"/>
          </a:xfrm>
          <a:prstGeom prst="rect">
            <a:avLst/>
          </a:prstGeom>
          <a:ln>
            <a:noFill/>
          </a:ln>
        </p:spPr>
      </p:pic>
      <p:sp>
        <p:nvSpPr>
          <p:cNvPr id="6" name="Textfeld 1">
            <a:extLst>
              <a:ext uri="{FF2B5EF4-FFF2-40B4-BE49-F238E27FC236}">
                <a16:creationId xmlns:a16="http://schemas.microsoft.com/office/drawing/2014/main" id="{D14CE41D-0EAB-4B67-BFE2-49EF76A74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3" y="3546455"/>
            <a:ext cx="3676650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3600" dirty="0">
                <a:solidFill>
                  <a:schemeClr val="bg1"/>
                </a:solidFill>
                <a:latin typeface="+mn-lt"/>
              </a:rPr>
              <a:t>Inhalte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52034BB-4DA1-4BF9-A1D5-2B3D58C6F117}"/>
              </a:ext>
            </a:extLst>
          </p:cNvPr>
          <p:cNvSpPr/>
          <p:nvPr/>
        </p:nvSpPr>
        <p:spPr>
          <a:xfrm>
            <a:off x="838198" y="4677101"/>
            <a:ext cx="4012165" cy="133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de-DE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Konzeption und Entwicklung </a:t>
            </a:r>
            <a:r>
              <a:rPr lang="de-DE" sz="24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relationaler Datenbank-systeme </a:t>
            </a:r>
            <a:r>
              <a:rPr lang="de-DE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+ Abfragen mit </a:t>
            </a:r>
            <a:r>
              <a:rPr lang="de-DE" sz="24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SQL</a:t>
            </a:r>
            <a:endParaRPr lang="de-DE" sz="24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defRPr/>
            </a:pPr>
            <a:endParaRPr lang="de-DE" sz="24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7B1725B-34C6-4ED6-8336-AC71C68A3A8C}"/>
              </a:ext>
            </a:extLst>
          </p:cNvPr>
          <p:cNvSpPr/>
          <p:nvPr/>
        </p:nvSpPr>
        <p:spPr>
          <a:xfrm>
            <a:off x="7341638" y="1717569"/>
            <a:ext cx="4012165" cy="133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de-DE" sz="24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Internetauftritte </a:t>
            </a:r>
            <a:r>
              <a:rPr lang="de-DE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planen </a:t>
            </a:r>
            <a:br>
              <a:rPr lang="de-DE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und durchführen - auch als Projekt - mit </a:t>
            </a:r>
            <a:r>
              <a:rPr lang="de-DE" sz="24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HTML und CSS </a:t>
            </a:r>
          </a:p>
          <a:p>
            <a:pPr algn="ctr" eaLnBrk="1" hangingPunct="1">
              <a:defRPr/>
            </a:pPr>
            <a:endParaRPr lang="de-DE" sz="24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AEC9820-845C-42AC-9CEE-9C0A3ED7ACAC}"/>
              </a:ext>
            </a:extLst>
          </p:cNvPr>
          <p:cNvSpPr/>
          <p:nvPr/>
        </p:nvSpPr>
        <p:spPr>
          <a:xfrm>
            <a:off x="838198" y="1717569"/>
            <a:ext cx="4012165" cy="1332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de-DE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Entwicklung betrieblicher Anwendungssysteme -  </a:t>
            </a:r>
            <a:r>
              <a:rPr lang="de-DE" sz="24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Programmierung mit JAVA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6E0A61E-ABAB-497F-BD7C-98FBFEF4D8F1}"/>
              </a:ext>
            </a:extLst>
          </p:cNvPr>
          <p:cNvSpPr/>
          <p:nvPr/>
        </p:nvSpPr>
        <p:spPr>
          <a:xfrm>
            <a:off x="7341638" y="4685716"/>
            <a:ext cx="4012165" cy="13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de-DE" sz="24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Betriebswirtschaftliche Grundlagen </a:t>
            </a:r>
            <a:r>
              <a:rPr lang="de-DE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(insb. Beschaffung </a:t>
            </a:r>
            <a:br>
              <a:rPr lang="de-DE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und Personal) </a:t>
            </a:r>
          </a:p>
          <a:p>
            <a:pPr algn="ctr" eaLnBrk="1" hangingPunct="1">
              <a:defRPr/>
            </a:pPr>
            <a:endParaRPr lang="de-DE" sz="24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9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3506803-CA48-4996-BBB1-89D949ED3724}"/>
              </a:ext>
            </a:extLst>
          </p:cNvPr>
          <p:cNvSpPr txBox="1"/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Wirtschaftsinformatik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0A95585-1173-4B4C-9A17-569477C5F2CE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00" y="392640"/>
            <a:ext cx="1379690" cy="1046906"/>
          </a:xfrm>
          <a:prstGeom prst="rect">
            <a:avLst/>
          </a:prstGeom>
          <a:ln>
            <a:noFill/>
          </a:ln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24DBA2EB-4FC1-4D8B-85DB-A00FC2338AB2}"/>
              </a:ext>
            </a:extLst>
          </p:cNvPr>
          <p:cNvSpPr/>
          <p:nvPr/>
        </p:nvSpPr>
        <p:spPr>
          <a:xfrm>
            <a:off x="2383482" y="2084753"/>
            <a:ext cx="3870124" cy="22181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Betriebswirt-</a:t>
            </a:r>
            <a:r>
              <a:rPr lang="de-D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schaftslehre</a:t>
            </a:r>
            <a:endParaRPr lang="de-D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89F3B7E-3BB2-4BFA-8747-59821642786B}"/>
              </a:ext>
            </a:extLst>
          </p:cNvPr>
          <p:cNvSpPr/>
          <p:nvPr/>
        </p:nvSpPr>
        <p:spPr>
          <a:xfrm>
            <a:off x="5796390" y="2084753"/>
            <a:ext cx="3870124" cy="221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Informatik</a:t>
            </a:r>
            <a:r>
              <a:rPr lang="de-DE" sz="2400" dirty="0"/>
              <a:t> 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5992C68-869C-4254-B350-607D7106296E}"/>
              </a:ext>
            </a:extLst>
          </p:cNvPr>
          <p:cNvSpPr/>
          <p:nvPr/>
        </p:nvSpPr>
        <p:spPr>
          <a:xfrm>
            <a:off x="4089936" y="3611880"/>
            <a:ext cx="3870124" cy="221810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Wirtschafts-informatik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591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E604D350-6C7A-4843-93CA-E9D2B2A4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" y="98817"/>
            <a:ext cx="11797257" cy="6608307"/>
          </a:xfrm>
          <a:prstGeom prst="rect">
            <a:avLst/>
          </a:prstGeom>
        </p:spPr>
      </p:pic>
      <p:pic>
        <p:nvPicPr>
          <p:cNvPr id="10" name="Grafik 9" descr="Ein Bild, das Messer enthält.&#10;&#10;Automatisch generierte Beschreibung">
            <a:extLst>
              <a:ext uri="{FF2B5EF4-FFF2-40B4-BE49-F238E27FC236}">
                <a16:creationId xmlns:a16="http://schemas.microsoft.com/office/drawing/2014/main" id="{6300EF43-A59B-4CDB-98E9-2A301B33C7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1359" r="53644" b="74233"/>
          <a:stretch/>
        </p:blipFill>
        <p:spPr>
          <a:xfrm>
            <a:off x="1583463" y="3223260"/>
            <a:ext cx="2023111" cy="751288"/>
          </a:xfrm>
          <a:prstGeom prst="rect">
            <a:avLst/>
          </a:prstGeom>
        </p:spPr>
      </p:pic>
      <p:pic>
        <p:nvPicPr>
          <p:cNvPr id="11" name="Grafik 10" descr="Ein Bild, das Messer enthält.&#10;&#10;Automatisch generierte Beschreibung">
            <a:extLst>
              <a:ext uri="{FF2B5EF4-FFF2-40B4-BE49-F238E27FC236}">
                <a16:creationId xmlns:a16="http://schemas.microsoft.com/office/drawing/2014/main" id="{643AB35D-A8F1-4B2F-A6E1-8CA436E4D9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t="38842" r="68391" b="42155"/>
          <a:stretch/>
        </p:blipFill>
        <p:spPr>
          <a:xfrm>
            <a:off x="9847353" y="440984"/>
            <a:ext cx="1091157" cy="508274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7AAA549D-E3C2-4BDF-8674-209CA5AD51CA}"/>
              </a:ext>
            </a:extLst>
          </p:cNvPr>
          <p:cNvCxnSpPr/>
          <p:nvPr/>
        </p:nvCxnSpPr>
        <p:spPr>
          <a:xfrm flipV="1">
            <a:off x="4038600" y="3513866"/>
            <a:ext cx="7596000" cy="10287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9831FB2-9FE9-44BC-9A70-67BABDDD2F9C}"/>
              </a:ext>
            </a:extLst>
          </p:cNvPr>
          <p:cNvCxnSpPr>
            <a:cxnSpLocks/>
          </p:cNvCxnSpPr>
          <p:nvPr/>
        </p:nvCxnSpPr>
        <p:spPr>
          <a:xfrm>
            <a:off x="150903" y="3613972"/>
            <a:ext cx="1188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Grafik 19" descr="Ein Bild, das Messer enthält.&#10;&#10;Automatisch generierte Beschreibung">
            <a:extLst>
              <a:ext uri="{FF2B5EF4-FFF2-40B4-BE49-F238E27FC236}">
                <a16:creationId xmlns:a16="http://schemas.microsoft.com/office/drawing/2014/main" id="{CDC4A99D-3343-42E7-8C38-8B98FBFB0C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8" t="62377" r="62532" b="12170"/>
          <a:stretch/>
        </p:blipFill>
        <p:spPr>
          <a:xfrm>
            <a:off x="7213664" y="1334535"/>
            <a:ext cx="2023111" cy="101853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8854793-D3CC-416E-A802-D9E8A7578C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7" t="11819" r="28158" b="41982"/>
          <a:stretch/>
        </p:blipFill>
        <p:spPr>
          <a:xfrm>
            <a:off x="5808996" y="3783082"/>
            <a:ext cx="3249797" cy="198890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FFA6653-2277-4253-828E-73FAD8485E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t="64818" r="35189" b="14610"/>
          <a:stretch/>
        </p:blipFill>
        <p:spPr>
          <a:xfrm>
            <a:off x="3725039" y="2248282"/>
            <a:ext cx="3555871" cy="85982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102EDD2-5F00-4946-994B-E33B15BEBE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t="2232" r="90169" b="11123"/>
          <a:stretch/>
        </p:blipFill>
        <p:spPr>
          <a:xfrm>
            <a:off x="784508" y="220386"/>
            <a:ext cx="444605" cy="3348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CC203A5-3062-4FC6-A0D0-857F07529D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t="2232" r="90169" b="11123"/>
          <a:stretch/>
        </p:blipFill>
        <p:spPr>
          <a:xfrm>
            <a:off x="10573141" y="3566737"/>
            <a:ext cx="391156" cy="3168000"/>
          </a:xfrm>
          <a:prstGeom prst="rect">
            <a:avLst/>
          </a:prstGeom>
        </p:spPr>
      </p:pic>
      <p:pic>
        <p:nvPicPr>
          <p:cNvPr id="16" name="Grafik 15" descr="Ein Bild, das Messer enthält.&#10;&#10;Automatisch generierte Beschreibung">
            <a:extLst>
              <a:ext uri="{FF2B5EF4-FFF2-40B4-BE49-F238E27FC236}">
                <a16:creationId xmlns:a16="http://schemas.microsoft.com/office/drawing/2014/main" id="{24CFA715-80EE-49CB-964A-514886CF4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9" t="4672" r="12044" b="75279"/>
          <a:stretch/>
        </p:blipFill>
        <p:spPr>
          <a:xfrm>
            <a:off x="9726683" y="4565142"/>
            <a:ext cx="2273677" cy="982980"/>
          </a:xfrm>
          <a:prstGeom prst="rect">
            <a:avLst/>
          </a:prstGeom>
        </p:spPr>
      </p:pic>
      <p:pic>
        <p:nvPicPr>
          <p:cNvPr id="17" name="Grafik 16" descr="Ein Bild, das Messer enthält.&#10;&#10;Automatisch generierte Beschreibung">
            <a:extLst>
              <a:ext uri="{FF2B5EF4-FFF2-40B4-BE49-F238E27FC236}">
                <a16:creationId xmlns:a16="http://schemas.microsoft.com/office/drawing/2014/main" id="{05693C00-E812-4FAA-AD49-E79B721178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4" t="27860" r="12043" b="51220"/>
          <a:stretch/>
        </p:blipFill>
        <p:spPr>
          <a:xfrm>
            <a:off x="127510" y="1284132"/>
            <a:ext cx="2164365" cy="101852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7258393-208A-4112-B232-73CF3AF71D89}"/>
              </a:ext>
            </a:extLst>
          </p:cNvPr>
          <p:cNvPicPr/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797" y="213297"/>
            <a:ext cx="1780435" cy="1471922"/>
          </a:xfrm>
          <a:prstGeom prst="rect">
            <a:avLst/>
          </a:prstGeom>
          <a:ln>
            <a:noFill/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103E4B3-87C3-463C-8E51-5F82EAC0A7C0}"/>
              </a:ext>
            </a:extLst>
          </p:cNvPr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6" t="7307" r="2857" b="9641"/>
          <a:stretch/>
        </p:blipFill>
        <p:spPr bwMode="auto">
          <a:xfrm>
            <a:off x="9847353" y="1176344"/>
            <a:ext cx="1047121" cy="101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Grafik 24" descr="Ein Bild, das Möbel enthält.&#10;&#10;Automatisch generierte Beschreibung">
            <a:extLst>
              <a:ext uri="{FF2B5EF4-FFF2-40B4-BE49-F238E27FC236}">
                <a16:creationId xmlns:a16="http://schemas.microsoft.com/office/drawing/2014/main" id="{FDA472BC-6E3D-49D2-AC0F-74B0E6DA191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746" b="25428"/>
          <a:stretch/>
        </p:blipFill>
        <p:spPr>
          <a:xfrm>
            <a:off x="1474132" y="5036754"/>
            <a:ext cx="1898226" cy="19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3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itzend enthält.&#10;&#10;Automatisch generierte Beschreibung">
            <a:extLst>
              <a:ext uri="{FF2B5EF4-FFF2-40B4-BE49-F238E27FC236}">
                <a16:creationId xmlns:a16="http://schemas.microsoft.com/office/drawing/2014/main" id="{05E4CAB2-722D-4B64-BB40-843944541A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"/>
          <a:stretch/>
        </p:blipFill>
        <p:spPr>
          <a:xfrm>
            <a:off x="91440" y="217170"/>
            <a:ext cx="2059068" cy="18145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5E49C0A-6A8B-4F7A-95C2-091D4A48A946}"/>
              </a:ext>
            </a:extLst>
          </p:cNvPr>
          <p:cNvSpPr txBox="1"/>
          <p:nvPr/>
        </p:nvSpPr>
        <p:spPr>
          <a:xfrm>
            <a:off x="2475547" y="773560"/>
            <a:ext cx="664654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4400" b="1" dirty="0">
                <a:latin typeface="+mj-lt"/>
                <a:ea typeface="+mj-ea"/>
                <a:cs typeface="+mj-cs"/>
              </a:rPr>
              <a:t>Zulassungsvoraussetzungen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2A1D9A-4E05-451B-89C1-B1A2A57B271B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00" y="392640"/>
            <a:ext cx="1379690" cy="1046906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4761AF1-9264-42F0-8249-00AB0D8EB53E}"/>
              </a:ext>
            </a:extLst>
          </p:cNvPr>
          <p:cNvSpPr txBox="1"/>
          <p:nvPr/>
        </p:nvSpPr>
        <p:spPr>
          <a:xfrm>
            <a:off x="765810" y="2191842"/>
            <a:ext cx="10469480" cy="2923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69875" indent="-2698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Versetzung in die E-Phase der gymnasialen Oberstufe</a:t>
            </a:r>
          </a:p>
          <a:p>
            <a:pPr marL="269875" indent="-2698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qualifizierender Realschulabschluss </a:t>
            </a:r>
          </a:p>
          <a:p>
            <a:pPr marL="269875" lvl="0" indent="-2698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Realschulabschluss mit mind. zweimal der Note 3 in Deutsch, Mathematik und Englisch, jedoch keiner Note schlechter als 4 </a:t>
            </a:r>
            <a:r>
              <a:rPr lang="de-DE" sz="2000" dirty="0"/>
              <a:t>(in C- und G-Kursen muss immer mind. die Note 3 erreicht sein)</a:t>
            </a:r>
            <a:endParaRPr lang="de-DE" sz="2800" dirty="0"/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C3FEFC-19D5-4F66-9917-08AC9366691E}"/>
              </a:ext>
            </a:extLst>
          </p:cNvPr>
          <p:cNvSpPr txBox="1"/>
          <p:nvPr/>
        </p:nvSpPr>
        <p:spPr>
          <a:xfrm>
            <a:off x="765810" y="4692402"/>
            <a:ext cx="1046948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69875" indent="-2698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Zusage für das Jahrespraktikum/Praktikumsvertrag</a:t>
            </a:r>
          </a:p>
          <a:p>
            <a:endParaRPr lang="de-DE" dirty="0"/>
          </a:p>
        </p:txBody>
      </p:sp>
      <p:pic>
        <p:nvPicPr>
          <p:cNvPr id="10" name="Grafik 9" descr="Ein Bild, das Messer enthält.&#10;&#10;Automatisch generierte Beschreibung">
            <a:extLst>
              <a:ext uri="{FF2B5EF4-FFF2-40B4-BE49-F238E27FC236}">
                <a16:creationId xmlns:a16="http://schemas.microsoft.com/office/drawing/2014/main" id="{D303D14B-03F0-4971-A380-206945764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9" t="4672" r="12044" b="75279"/>
          <a:stretch/>
        </p:blipFill>
        <p:spPr>
          <a:xfrm>
            <a:off x="4771506" y="5671329"/>
            <a:ext cx="2273677" cy="982980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034D5F87-5FFE-4665-A003-46D0E48C6CEF}"/>
              </a:ext>
            </a:extLst>
          </p:cNvPr>
          <p:cNvSpPr/>
          <p:nvPr/>
        </p:nvSpPr>
        <p:spPr>
          <a:xfrm rot="5400000">
            <a:off x="5546820" y="5339050"/>
            <a:ext cx="504000" cy="432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Ein Bild, das Möbel enthält.&#10;&#10;Automatisch generierte Beschreibung">
            <a:extLst>
              <a:ext uri="{FF2B5EF4-FFF2-40B4-BE49-F238E27FC236}">
                <a16:creationId xmlns:a16="http://schemas.microsoft.com/office/drawing/2014/main" id="{01CE6EE2-A596-484E-A0E5-E0AB352CA9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746" b="25428"/>
          <a:stretch/>
        </p:blipFill>
        <p:spPr>
          <a:xfrm>
            <a:off x="687069" y="1276833"/>
            <a:ext cx="748539" cy="7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8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5E49C0A-6A8B-4F7A-95C2-091D4A48A946}"/>
              </a:ext>
            </a:extLst>
          </p:cNvPr>
          <p:cNvSpPr txBox="1"/>
          <p:nvPr/>
        </p:nvSpPr>
        <p:spPr>
          <a:xfrm>
            <a:off x="2475547" y="773560"/>
            <a:ext cx="664654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4400" b="1" dirty="0">
                <a:latin typeface="+mj-lt"/>
                <a:ea typeface="+mj-ea"/>
                <a:cs typeface="+mj-cs"/>
              </a:rPr>
              <a:t>Bewerbungsunterlagen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2A1D9A-4E05-451B-89C1-B1A2A57B271B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00" y="392640"/>
            <a:ext cx="1379690" cy="1046906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4761AF1-9264-42F0-8249-00AB0D8EB53E}"/>
              </a:ext>
            </a:extLst>
          </p:cNvPr>
          <p:cNvSpPr txBox="1"/>
          <p:nvPr/>
        </p:nvSpPr>
        <p:spPr>
          <a:xfrm>
            <a:off x="765810" y="2468503"/>
            <a:ext cx="9614807" cy="38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beglaubigte</a:t>
            </a:r>
            <a:r>
              <a:rPr lang="en-US" sz="2800" dirty="0"/>
              <a:t> </a:t>
            </a:r>
            <a:r>
              <a:rPr lang="en-US" sz="2800" dirty="0" err="1"/>
              <a:t>Kopie</a:t>
            </a:r>
            <a:r>
              <a:rPr lang="en-US" sz="2800" dirty="0"/>
              <a:t> des </a:t>
            </a:r>
            <a:r>
              <a:rPr lang="en-US" sz="2800" dirty="0" err="1"/>
              <a:t>Abschlusszeugnisses</a:t>
            </a:r>
            <a:endParaRPr lang="de-DE" sz="2800" dirty="0"/>
          </a:p>
          <a:p>
            <a:pPr marL="269875" indent="-2698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Praktikumsvertrag</a:t>
            </a:r>
            <a:r>
              <a:rPr lang="en-US" sz="2800" dirty="0"/>
              <a:t> </a:t>
            </a:r>
            <a:r>
              <a:rPr lang="en-US" sz="2800" dirty="0" err="1"/>
              <a:t>bzw</a:t>
            </a:r>
            <a:r>
              <a:rPr lang="en-US" sz="2800" dirty="0"/>
              <a:t>. </a:t>
            </a:r>
            <a:r>
              <a:rPr lang="en-US" sz="2800" dirty="0" err="1"/>
              <a:t>Zusage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einen</a:t>
            </a:r>
            <a:r>
              <a:rPr lang="en-US" sz="2800" dirty="0"/>
              <a:t> </a:t>
            </a:r>
            <a:r>
              <a:rPr lang="en-US" sz="2800" dirty="0" err="1"/>
              <a:t>Praktikumsplatz</a:t>
            </a:r>
            <a:endParaRPr lang="de-DE" sz="2800" dirty="0"/>
          </a:p>
          <a:p>
            <a:pPr marL="269875" indent="-2698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beglaubigte</a:t>
            </a:r>
            <a:r>
              <a:rPr lang="en-US" sz="2800" dirty="0"/>
              <a:t> </a:t>
            </a:r>
            <a:r>
              <a:rPr lang="en-US" sz="2800" dirty="0" err="1"/>
              <a:t>Kopie</a:t>
            </a:r>
            <a:r>
              <a:rPr lang="en-US" sz="2800" dirty="0"/>
              <a:t> der </a:t>
            </a:r>
            <a:r>
              <a:rPr lang="en-US" sz="2800" dirty="0" err="1"/>
              <a:t>letzten</a:t>
            </a:r>
            <a:r>
              <a:rPr lang="en-US" sz="2800" dirty="0"/>
              <a:t> </a:t>
            </a:r>
            <a:r>
              <a:rPr lang="en-US" sz="2800" dirty="0" err="1"/>
              <a:t>beiden</a:t>
            </a:r>
            <a:r>
              <a:rPr lang="en-US" sz="2800" dirty="0"/>
              <a:t> </a:t>
            </a:r>
            <a:r>
              <a:rPr lang="en-US" sz="2800" dirty="0" err="1"/>
              <a:t>Halbjahreszeugnisse</a:t>
            </a:r>
            <a:endParaRPr lang="de-DE" sz="2800" dirty="0"/>
          </a:p>
          <a:p>
            <a:pPr marL="269875" lvl="0" indent="-2698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Eignungsfeststellung</a:t>
            </a:r>
            <a:r>
              <a:rPr lang="en-US" sz="2800" dirty="0"/>
              <a:t> der </a:t>
            </a:r>
            <a:r>
              <a:rPr lang="en-US" sz="2800" dirty="0" err="1"/>
              <a:t>abgebenden</a:t>
            </a:r>
            <a:r>
              <a:rPr lang="en-US" sz="2800" dirty="0"/>
              <a:t> Schule</a:t>
            </a:r>
            <a:endParaRPr lang="de-DE" sz="2800" dirty="0"/>
          </a:p>
          <a:p>
            <a:pPr marL="269875" lvl="0" indent="-2698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Erklärung</a:t>
            </a:r>
            <a:r>
              <a:rPr lang="en-US" sz="2800" dirty="0"/>
              <a:t>, </a:t>
            </a:r>
            <a:r>
              <a:rPr lang="en-US" sz="2800" dirty="0" err="1"/>
              <a:t>ob</a:t>
            </a:r>
            <a:r>
              <a:rPr lang="en-US" sz="2800" dirty="0"/>
              <a:t> und </a:t>
            </a:r>
            <a:r>
              <a:rPr lang="en-US" sz="2800" dirty="0" err="1"/>
              <a:t>ggf</a:t>
            </a:r>
            <a:r>
              <a:rPr lang="en-US" sz="2800" dirty="0"/>
              <a:t>.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lang</a:t>
            </a:r>
            <a:r>
              <a:rPr lang="en-US" sz="2800" dirty="0"/>
              <a:t> </a:t>
            </a:r>
            <a:r>
              <a:rPr lang="en-US" sz="2800" dirty="0" err="1"/>
              <a:t>bereits</a:t>
            </a:r>
            <a:r>
              <a:rPr lang="en-US" sz="2800" dirty="0"/>
              <a:t> </a:t>
            </a:r>
            <a:r>
              <a:rPr lang="en-US" sz="2800" dirty="0" err="1"/>
              <a:t>eine</a:t>
            </a:r>
            <a:r>
              <a:rPr lang="en-US" sz="2800" dirty="0"/>
              <a:t> FOS </a:t>
            </a:r>
            <a:r>
              <a:rPr lang="en-US" sz="2800" dirty="0" err="1"/>
              <a:t>besucht</a:t>
            </a:r>
            <a:r>
              <a:rPr lang="en-US" sz="2800" dirty="0"/>
              <a:t> </a:t>
            </a:r>
            <a:r>
              <a:rPr lang="en-US" sz="2800" dirty="0" err="1"/>
              <a:t>wurde</a:t>
            </a:r>
            <a:r>
              <a:rPr lang="en-US" sz="2800" dirty="0"/>
              <a:t> </a:t>
            </a:r>
            <a:endParaRPr lang="de-DE" sz="2800" dirty="0"/>
          </a:p>
          <a:p>
            <a:pPr marL="269875" lvl="0" indent="-2698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Bescheinigung</a:t>
            </a:r>
            <a:r>
              <a:rPr lang="en-US" sz="2800" dirty="0"/>
              <a:t> </a:t>
            </a:r>
            <a:r>
              <a:rPr lang="en-US" sz="2800" dirty="0" err="1"/>
              <a:t>über</a:t>
            </a:r>
            <a:r>
              <a:rPr lang="en-US" sz="2800" dirty="0"/>
              <a:t> </a:t>
            </a:r>
            <a:r>
              <a:rPr lang="en-US" sz="2800" dirty="0" err="1"/>
              <a:t>Berufsberatung</a:t>
            </a:r>
            <a:r>
              <a:rPr lang="en-US" sz="2800" dirty="0"/>
              <a:t> </a:t>
            </a:r>
            <a:r>
              <a:rPr lang="en-US" sz="2800" dirty="0" err="1"/>
              <a:t>durch</a:t>
            </a:r>
            <a:r>
              <a:rPr lang="en-US" sz="2800" dirty="0"/>
              <a:t> Agentur </a:t>
            </a:r>
            <a:r>
              <a:rPr lang="en-US" sz="2800" dirty="0" err="1"/>
              <a:t>für</a:t>
            </a:r>
            <a:r>
              <a:rPr lang="en-US" sz="2800" dirty="0"/>
              <a:t> Arbeit/ </a:t>
            </a:r>
            <a:r>
              <a:rPr lang="en-US" sz="2800" dirty="0" err="1"/>
              <a:t>Schullaufbahnberatung</a:t>
            </a:r>
            <a:r>
              <a:rPr lang="en-US" sz="2800" dirty="0"/>
              <a:t> der </a:t>
            </a:r>
            <a:r>
              <a:rPr lang="en-US" sz="2800" dirty="0" err="1"/>
              <a:t>abgebenden</a:t>
            </a:r>
            <a:r>
              <a:rPr lang="en-US" sz="2800" dirty="0"/>
              <a:t> Schule</a:t>
            </a:r>
            <a:endParaRPr lang="de-DE" sz="2800" dirty="0"/>
          </a:p>
          <a:p>
            <a:endParaRPr lang="de-DE" dirty="0"/>
          </a:p>
        </p:txBody>
      </p:sp>
      <p:pic>
        <p:nvPicPr>
          <p:cNvPr id="5" name="Grafik 4" descr="Ein Bild, das Tisch, Spiel enthält.&#10;&#10;Automatisch generierte Beschreibung">
            <a:extLst>
              <a:ext uri="{FF2B5EF4-FFF2-40B4-BE49-F238E27FC236}">
                <a16:creationId xmlns:a16="http://schemas.microsoft.com/office/drawing/2014/main" id="{F99ADA93-1CB2-4B01-BAC9-92070AA7F5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9498" r="45735" b="15451"/>
          <a:stretch/>
        </p:blipFill>
        <p:spPr>
          <a:xfrm>
            <a:off x="114217" y="206507"/>
            <a:ext cx="1923589" cy="195030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0A378F1-8F24-4067-8B89-1614D8598629}"/>
              </a:ext>
            </a:extLst>
          </p:cNvPr>
          <p:cNvSpPr txBox="1"/>
          <p:nvPr/>
        </p:nvSpPr>
        <p:spPr>
          <a:xfrm>
            <a:off x="10380617" y="3871776"/>
            <a:ext cx="1471749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2000" dirty="0"/>
              <a:t>alles zusammen einreichen bis zum </a:t>
            </a:r>
            <a:r>
              <a:rPr lang="de-DE" sz="2000" b="1" dirty="0"/>
              <a:t>31.03.2021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AD2F721-30EE-4F12-AE51-979858D5A877}"/>
              </a:ext>
            </a:extLst>
          </p:cNvPr>
          <p:cNvSpPr txBox="1"/>
          <p:nvPr/>
        </p:nvSpPr>
        <p:spPr>
          <a:xfrm>
            <a:off x="10380617" y="2346577"/>
            <a:ext cx="147174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/>
              <a:t>nach Erhalt nachreichen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6BD8741-D715-45DA-A3BF-CC8B74976844}"/>
              </a:ext>
            </a:extLst>
          </p:cNvPr>
          <p:cNvCxnSpPr/>
          <p:nvPr/>
        </p:nvCxnSpPr>
        <p:spPr>
          <a:xfrm>
            <a:off x="809897" y="3059323"/>
            <a:ext cx="957072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180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5E49C0A-6A8B-4F7A-95C2-091D4A48A946}"/>
              </a:ext>
            </a:extLst>
          </p:cNvPr>
          <p:cNvSpPr txBox="1"/>
          <p:nvPr/>
        </p:nvSpPr>
        <p:spPr>
          <a:xfrm>
            <a:off x="2475547" y="773560"/>
            <a:ext cx="664654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4400" b="1">
                <a:latin typeface="+mj-lt"/>
                <a:ea typeface="+mj-ea"/>
                <a:cs typeface="+mj-cs"/>
              </a:rPr>
              <a:t>Praktikum in der FO11</a:t>
            </a:r>
            <a:endParaRPr lang="de-DE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2A1D9A-4E05-451B-89C1-B1A2A57B271B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00" y="392640"/>
            <a:ext cx="1379690" cy="1046906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4761AF1-9264-42F0-8249-00AB0D8EB53E}"/>
              </a:ext>
            </a:extLst>
          </p:cNvPr>
          <p:cNvSpPr txBox="1"/>
          <p:nvPr/>
        </p:nvSpPr>
        <p:spPr>
          <a:xfrm>
            <a:off x="765810" y="2468503"/>
            <a:ext cx="108232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beginnt jeweils am 01.08. &amp; endet in der vorletzten Schulwoche</a:t>
            </a:r>
          </a:p>
          <a:p>
            <a:pPr marL="269875" indent="-2698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800 Stunden </a:t>
            </a:r>
          </a:p>
          <a:p>
            <a:pPr marL="269875" indent="-2698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Betrieb muss zu den Schwerpunkten “Wirtschaft &amp; Verwaltung” bzw. “Wirtschaftsinformatik” passen</a:t>
            </a:r>
          </a:p>
          <a:p>
            <a:pPr marL="269875" indent="-2698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idealerweise hat der Praktikumsbetrieb eine Ausbildungsberechtigung für kaufmännische Berufe </a:t>
            </a:r>
            <a:r>
              <a:rPr lang="de-DE" sz="2000" dirty="0"/>
              <a:t>(z. B. Banken, Versicherungen, Verwaltungen, Behörden, Industriebetriebe, IT-Unternehmen, Energieunternehmen, Autohaus, Rechtsanwälte, Notare, Gerichte, Agentur für Arbeit, Verwaltungen von Krankenhäusern, Pflegeheimen, gemeinnützige Vereine, Deutsches Rotes Kreuz etc.)</a:t>
            </a:r>
            <a:endParaRPr lang="de-DE" sz="2800" dirty="0"/>
          </a:p>
          <a:p>
            <a:endParaRPr lang="de-DE" dirty="0"/>
          </a:p>
        </p:txBody>
      </p:sp>
      <p:pic>
        <p:nvPicPr>
          <p:cNvPr id="6" name="Grafik 5" descr="Ein Bild, das Spiel, Tisch enthält.&#10;&#10;Automatisch generierte Beschreibung">
            <a:extLst>
              <a:ext uri="{FF2B5EF4-FFF2-40B4-BE49-F238E27FC236}">
                <a16:creationId xmlns:a16="http://schemas.microsoft.com/office/drawing/2014/main" id="{83F43D94-E749-4A08-94FD-622AB108AE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1" t="9498" r="40847" b="24331"/>
          <a:stretch/>
        </p:blipFill>
        <p:spPr>
          <a:xfrm>
            <a:off x="165463" y="130897"/>
            <a:ext cx="2211977" cy="196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95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Breitbild</PresentationFormat>
  <Paragraphs>97</Paragraphs>
  <Slides>14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Verdana</vt:lpstr>
      <vt:lpstr>Wingdings</vt:lpstr>
      <vt:lpstr>Office</vt:lpstr>
      <vt:lpstr>PowerPoint-Präsentation</vt:lpstr>
      <vt:lpstr>Fachoberschule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Office2016L0019</dc:creator>
  <cp:lastModifiedBy>Leitung1</cp:lastModifiedBy>
  <cp:revision>41</cp:revision>
  <cp:lastPrinted>2019-11-26T06:57:55Z</cp:lastPrinted>
  <dcterms:created xsi:type="dcterms:W3CDTF">2019-11-24T10:18:33Z</dcterms:created>
  <dcterms:modified xsi:type="dcterms:W3CDTF">2020-11-23T15:45:39Z</dcterms:modified>
</cp:coreProperties>
</file>