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6" r:id="rId1"/>
  </p:sldMasterIdLst>
  <p:notesMasterIdLst>
    <p:notesMasterId r:id="rId26"/>
  </p:notesMasterIdLst>
  <p:handoutMasterIdLst>
    <p:handoutMasterId r:id="rId27"/>
  </p:handoutMasterIdLst>
  <p:sldIdLst>
    <p:sldId id="322" r:id="rId2"/>
    <p:sldId id="256" r:id="rId3"/>
    <p:sldId id="296" r:id="rId4"/>
    <p:sldId id="297" r:id="rId5"/>
    <p:sldId id="299" r:id="rId6"/>
    <p:sldId id="300" r:id="rId7"/>
    <p:sldId id="327" r:id="rId8"/>
    <p:sldId id="262" r:id="rId9"/>
    <p:sldId id="264" r:id="rId10"/>
    <p:sldId id="303" r:id="rId11"/>
    <p:sldId id="329" r:id="rId12"/>
    <p:sldId id="330" r:id="rId13"/>
    <p:sldId id="315" r:id="rId14"/>
    <p:sldId id="316" r:id="rId15"/>
    <p:sldId id="305" r:id="rId16"/>
    <p:sldId id="319" r:id="rId17"/>
    <p:sldId id="289" r:id="rId18"/>
    <p:sldId id="331" r:id="rId19"/>
    <p:sldId id="318" r:id="rId20"/>
    <p:sldId id="332" r:id="rId21"/>
    <p:sldId id="320" r:id="rId22"/>
    <p:sldId id="333" r:id="rId23"/>
    <p:sldId id="321" r:id="rId24"/>
    <p:sldId id="334" r:id="rId25"/>
  </p:sldIdLst>
  <p:sldSz cx="9906000" cy="6858000" type="A4"/>
  <p:notesSz cx="6834188" cy="99790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969696"/>
    <a:srgbClr val="FFFF66"/>
    <a:srgbClr val="FF3300"/>
    <a:srgbClr val="B2B2B2"/>
    <a:srgbClr val="C0C0C0"/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Objects="1">
      <p:cViewPr varScale="1">
        <p:scale>
          <a:sx n="110" d="100"/>
          <a:sy n="110" d="100"/>
        </p:scale>
        <p:origin x="774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2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43450"/>
            <a:ext cx="5011738" cy="419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51" tIns="45512" rIns="92651" bIns="45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871538"/>
            <a:ext cx="5049838" cy="3495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noFill/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3625" tIns="46813" rIns="93625" bIns="46813"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3625" tIns="46813" rIns="93625" bIns="46813"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1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solidFill>
            <a:srgbClr val="FFFFFF"/>
          </a:solidFill>
          <a:ln/>
        </p:spPr>
      </p:sp>
      <p:sp>
        <p:nvSpPr>
          <p:cNvPr id="46083" name="Rectangle 512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3625" tIns="46813" rIns="93625" bIns="46813"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noFill/>
          <a:ln cap="flat"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3625" tIns="46813" rIns="93625" bIns="46813"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3625" tIns="46813" rIns="93625" bIns="46813"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3625" tIns="46813" rIns="93625" bIns="46813"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noFill/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noFill/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noFill/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noFill/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7425" y="4665663"/>
            <a:ext cx="5010150" cy="4198937"/>
          </a:xfrm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987425" y="4665663"/>
            <a:ext cx="5010150" cy="4198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5603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871538"/>
            <a:ext cx="5046662" cy="3495675"/>
          </a:xfrm>
          <a:noFill/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815181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7499" y="1267485"/>
            <a:ext cx="7838979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7497" y="201703"/>
            <a:ext cx="6705382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74740-EC8A-43AA-967B-1DA34D5419E2}" type="datetimeFigureOut">
              <a:rPr lang="en-US" smtClean="0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9675" y="236416"/>
            <a:ext cx="850743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B9B3479-42D0-4656-92C0-C46B2E911CD0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grpSp>
        <p:nvGrpSpPr>
          <p:cNvPr id="7" name="Group 6"/>
          <p:cNvGrpSpPr/>
          <p:nvPr/>
        </p:nvGrpSpPr>
        <p:grpSpPr>
          <a:xfrm>
            <a:off x="8089900" y="209550"/>
            <a:ext cx="711995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1408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AFEFA-0844-4790-8C85-92D97FB03231}" type="datetimeFigureOut">
              <a:rPr lang="en-US" smtClean="0"/>
              <a:pPr>
                <a:defRPr/>
              </a:pPr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B77A0-387E-4AC0-8D69-01003E79CBE0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5726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DAF0D-82AE-4480-82A9-C14A2F8DBEE2}" type="datetimeFigureOut">
              <a:rPr lang="en-US" smtClean="0"/>
              <a:pPr>
                <a:defRPr/>
              </a:pPr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1C216-5FAE-4AED-9A36-39340D930B3B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46379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500" y="209550"/>
            <a:ext cx="8420100" cy="11620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238250" y="1828800"/>
            <a:ext cx="8420100" cy="4114800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775381749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5257800"/>
            <a:ext cx="784225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838200"/>
            <a:ext cx="80899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A260F-F5B6-457B-ACC1-05BC5039C2E8}" type="datetimeFigureOut">
              <a:rPr lang="en-US" smtClean="0"/>
              <a:pPr>
                <a:defRPr/>
              </a:pPr>
              <a:t>10/30/2020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2C0DB8-7839-4DDE-A637-A6D45963521B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800" y="4484080"/>
            <a:ext cx="784225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20800" y="5257800"/>
            <a:ext cx="784225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2749F-73C3-4B62-9F57-6E63BFCC4954}" type="datetimeFigureOut">
              <a:rPr lang="en-US" smtClean="0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1376A0-9B8B-4AD0-94D4-2EEEFA008FE0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3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A260F-F5B6-457B-ACC1-05BC5039C2E8}" type="datetimeFigureOut">
              <a:rPr lang="en-US" smtClean="0"/>
              <a:pPr>
                <a:defRPr/>
              </a:pPr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C0DB8-7839-4DDE-A637-A6D45963521B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17498" y="841248"/>
            <a:ext cx="4041648" cy="43891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527548" y="841248"/>
            <a:ext cx="4041648" cy="43891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6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800" y="841248"/>
            <a:ext cx="404495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30851" y="841248"/>
            <a:ext cx="4046539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A260F-F5B6-457B-ACC1-05BC5039C2E8}" type="datetimeFigureOut">
              <a:rPr lang="en-US" smtClean="0"/>
              <a:pPr>
                <a:defRPr/>
              </a:pPr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C0DB8-7839-4DDE-A637-A6D45963521B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17498" y="1380744"/>
            <a:ext cx="4041648" cy="384048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527548" y="1380743"/>
            <a:ext cx="4041648" cy="384048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7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08C955-8D24-42EA-B5BE-2F02E930F42C}" type="datetimeFigureOut">
              <a:rPr lang="en-US" smtClean="0"/>
              <a:pPr>
                <a:defRPr/>
              </a:pPr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352F2-131E-42DC-B990-EE2DAC3FCB3C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52931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2FA18E-FAB4-4D33-9F31-5D9218D4F7A3}" type="datetimeFigureOut">
              <a:rPr lang="en-US" smtClean="0"/>
              <a:pPr>
                <a:defRPr/>
              </a:pPr>
              <a:t>10/30/2020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1198D9-4E21-4220-B26B-753C6E325C21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0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0" y="395287"/>
            <a:ext cx="3259006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0" y="1557338"/>
            <a:ext cx="3259006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90600" y="381000"/>
            <a:ext cx="5200650" cy="5943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43A260F-F5B6-457B-ACC1-05BC5039C2E8}" type="datetimeFigureOut">
              <a:rPr lang="en-US" smtClean="0"/>
              <a:pPr>
                <a:defRPr/>
              </a:pPr>
              <a:t>10/30/2020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72C0DB8-7839-4DDE-A637-A6D45963521B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2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4624754"/>
            <a:ext cx="59436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4306" y="381000"/>
            <a:ext cx="635635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0800" y="5029200"/>
            <a:ext cx="437515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99C27F-84C2-4BB9-B9A7-A09EB9BE836A}" type="datetimeFigureOut">
              <a:rPr lang="en-US" smtClean="0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118CB-0B67-4217-BE31-FD6D01F320E1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6923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4765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4765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0800" y="5257800"/>
            <a:ext cx="78422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800" y="838200"/>
            <a:ext cx="80899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4653" y="6553200"/>
            <a:ext cx="7759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10700" y="5740401"/>
            <a:ext cx="41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72C0DB8-7839-4DDE-A637-A6D45963521B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9157892" y="5715000"/>
            <a:ext cx="263128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89156" y="4811591"/>
            <a:ext cx="2625969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3A260F-F5B6-457B-ACC1-05BC5039C2E8}" type="datetimeFigureOut">
              <a:rPr lang="en-US" smtClean="0"/>
              <a:pPr>
                <a:defRPr/>
              </a:pPr>
              <a:t>10/30/2020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  <p:sldLayoutId id="214748454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050"/>
          <p:cNvSpPr>
            <a:spLocks noChangeArrowheads="1"/>
          </p:cNvSpPr>
          <p:nvPr/>
        </p:nvSpPr>
        <p:spPr bwMode="auto">
          <a:xfrm>
            <a:off x="-231576" y="1663359"/>
            <a:ext cx="96012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SzTx/>
              <a:buFontTx/>
              <a:buNone/>
              <a:defRPr/>
            </a:pPr>
            <a:r>
              <a:rPr lang="de-DE" altLang="de-DE" b="0" i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Bildungsangebote an den </a:t>
            </a:r>
          </a:p>
          <a:p>
            <a:pPr algn="ctr">
              <a:buClrTx/>
              <a:buSzTx/>
              <a:buFontTx/>
              <a:buNone/>
              <a:defRPr/>
            </a:pPr>
            <a:r>
              <a:rPr lang="de-DE" altLang="de-DE" b="0" i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beruflichen Schulen in Gießen</a:t>
            </a:r>
          </a:p>
        </p:txBody>
      </p:sp>
      <p:sp>
        <p:nvSpPr>
          <p:cNvPr id="7171" name="Rectangle 2052"/>
          <p:cNvSpPr>
            <a:spLocks noChangeArrowheads="1"/>
          </p:cNvSpPr>
          <p:nvPr/>
        </p:nvSpPr>
        <p:spPr bwMode="auto">
          <a:xfrm>
            <a:off x="4637088" y="3181350"/>
            <a:ext cx="99060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7172" name="Group 2057"/>
          <p:cNvGrpSpPr>
            <a:grpSpLocks/>
          </p:cNvGrpSpPr>
          <p:nvPr/>
        </p:nvGrpSpPr>
        <p:grpSpPr bwMode="auto">
          <a:xfrm>
            <a:off x="0" y="0"/>
            <a:ext cx="10058400" cy="1595438"/>
            <a:chOff x="158" y="338"/>
            <a:chExt cx="11699" cy="1927"/>
          </a:xfrm>
        </p:grpSpPr>
        <p:pic>
          <p:nvPicPr>
            <p:cNvPr id="7179" name="Picture 2058" descr="E:\Schulamt\Voneinander lernen\Vl-Homepage\template_r1_c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338"/>
              <a:ext cx="11699" cy="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2059" descr="E:\Schulamt\Voneinander lernen\Vl-Homepage\template_r2_c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80"/>
            <a:stretch>
              <a:fillRect/>
            </a:stretch>
          </p:blipFill>
          <p:spPr bwMode="auto">
            <a:xfrm>
              <a:off x="3397" y="1799"/>
              <a:ext cx="8460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Picture 2066" descr="E:\TLS-A64\Allgemeines\Info-Material-Anmeldungen-Schulformen\Berufliche Schulen\wbs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3124200"/>
            <a:ext cx="2208212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67" descr="E:\TLS-A64\Allgemeines\Info-Material-Anmeldungen-Schulformen\Berufliche Schulen\mws_n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4185" b="5035"/>
          <a:stretch>
            <a:fillRect/>
          </a:stretch>
        </p:blipFill>
        <p:spPr bwMode="auto">
          <a:xfrm>
            <a:off x="3886200" y="5168900"/>
            <a:ext cx="55832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3095625"/>
            <a:ext cx="29146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168900"/>
            <a:ext cx="34210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3" descr="http://www.wfg-wetterau.de/images/user/lebensraum/schulen/bs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99150"/>
            <a:ext cx="25447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4" descr="http://www.wso-giessen.de/wp-content/uploads/2016/08/WSO_Logo_klei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32138"/>
            <a:ext cx="274478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6897216" y="6461125"/>
            <a:ext cx="294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de-DE" alt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Anmeldung bis 30. April</a:t>
            </a:r>
          </a:p>
        </p:txBody>
      </p:sp>
      <p:graphicFrame>
        <p:nvGraphicFramePr>
          <p:cNvPr id="92476" name="Group 3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2190"/>
              </p:ext>
            </p:extLst>
          </p:nvPr>
        </p:nvGraphicFramePr>
        <p:xfrm>
          <a:off x="1063625" y="1114046"/>
          <a:ext cx="7720013" cy="496242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45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4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1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Schule</a:t>
                      </a:r>
                      <a:endParaRPr kumimoji="0" lang="de-DE" sz="18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1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Berufsfeld</a:t>
                      </a:r>
                      <a:endParaRPr kumimoji="0" lang="de-DE" sz="18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836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Aliceschule</a:t>
                      </a: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Ernährung und Hauswirtschaft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4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Bewirtschaftung schuleigenes Bistro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de-DE" sz="14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Backen</a:t>
                      </a:r>
                    </a:p>
                  </a:txBody>
                  <a:tcPr marL="91436" marR="91436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6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Körperpflege</a:t>
                      </a: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6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TLS</a:t>
                      </a: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de-DE" sz="18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Technik</a:t>
                      </a: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6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„Produktionsschule am Abendstern“</a:t>
                      </a:r>
                    </a:p>
                  </a:txBody>
                  <a:tcPr marL="91436" marR="91436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06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WBS</a:t>
                      </a: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Ernährung und Hauswirtschaft</a:t>
                      </a: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06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Holztechnik</a:t>
                      </a: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6468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Qualifizierungsmodule aus den Bereichen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de-DE" sz="14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Farbtechnik und Raumgestaltung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de-DE" sz="14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Textiltechnik und Bekleidung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de-DE" sz="140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Floristik / Gartenbau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de-DE" sz="1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Biotoppflege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de-DE" sz="1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Gastronomie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de-DE" sz="1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Gesundheit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de-DE" sz="1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Verkauf</a:t>
                      </a:r>
                    </a:p>
                  </a:txBody>
                  <a:tcPr marL="91436" marR="91436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8F519F3-C8DF-4545-A19E-C4778B992DA1}"/>
              </a:ext>
            </a:extLst>
          </p:cNvPr>
          <p:cNvSpPr txBox="1">
            <a:spLocks noChangeArrowheads="1"/>
          </p:cNvSpPr>
          <p:nvPr/>
        </p:nvSpPr>
        <p:spPr>
          <a:xfrm>
            <a:off x="776536" y="359730"/>
            <a:ext cx="8208912" cy="126907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20040" indent="-32004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36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Bildungsgänge zur Berufsvorbereitung</a:t>
            </a:r>
            <a:r>
              <a:rPr lang="de-DE" altLang="de-DE" sz="1200" b="1" dirty="0"/>
              <a:t> </a:t>
            </a:r>
            <a:endParaRPr lang="de-DE" altLang="de-DE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3" name="Rectangle 73"/>
          <p:cNvSpPr>
            <a:spLocks noGrp="1" noChangeArrowheads="1"/>
          </p:cNvSpPr>
          <p:nvPr>
            <p:ph sz="quarter" idx="13"/>
          </p:nvPr>
        </p:nvSpPr>
        <p:spPr>
          <a:xfrm>
            <a:off x="1062637" y="1167034"/>
            <a:ext cx="8619526" cy="4716462"/>
          </a:xfrm>
        </p:spPr>
        <p:txBody>
          <a:bodyPr rtlCol="0">
            <a:normAutofit fontScale="55000" lnSpcReduction="20000"/>
          </a:bodyPr>
          <a:lstStyle/>
          <a:p>
            <a:pPr indent="-182880" eaLnBrk="1" fontAlgn="auto" hangingPunct="1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800" dirty="0">
                <a:solidFill>
                  <a:schemeClr val="tx1"/>
                </a:solidFill>
              </a:rPr>
              <a:t>Zielsetzungen und Besonderheiten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Vermittlung von allgemein bildenden und berufsbezogenen Fähigkeiten und Fertigkeiten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Vorbereitung auf Berufsausbildung, Arbeitsverhältnis oder vollschulischen Bildungsgang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sozialpädagogische Betreuung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Nachholen von Schulabschlüssen</a:t>
            </a:r>
          </a:p>
          <a:p>
            <a:pPr indent="-182880" eaLnBrk="1" fontAlgn="auto" hangingPunct="1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800" dirty="0">
                <a:solidFill>
                  <a:schemeClr val="tx1"/>
                </a:solidFill>
              </a:rPr>
              <a:t>Zugangsvoraussetzung</a:t>
            </a:r>
            <a:r>
              <a:rPr lang="de-DE" altLang="de-DE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548640" lvl="1"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Schulbesuchsjahre</a:t>
            </a:r>
          </a:p>
          <a:p>
            <a:pPr marL="548640" lvl="1"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kein Hauptschulabschluss</a:t>
            </a:r>
          </a:p>
          <a:p>
            <a:pPr marL="548640" lvl="1"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max. 18 Jahre</a:t>
            </a:r>
          </a:p>
          <a:p>
            <a:pPr marL="548640" lvl="1"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Ausreichende Deutschkenntnisse</a:t>
            </a:r>
          </a:p>
          <a:p>
            <a:pPr indent="-182880" eaLnBrk="1" fontAlgn="auto" hangingPunct="1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800" dirty="0">
                <a:solidFill>
                  <a:schemeClr val="tx1"/>
                </a:solidFill>
              </a:rPr>
              <a:t>Bildungsgang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Dauer: in der Regel 1 Jahr, in Ausnahmen 2 Jahre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Projekt- und handlungsorientiertes Arbeiten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Betriebspraktika</a:t>
            </a:r>
          </a:p>
          <a:p>
            <a:pPr marL="228600" lvl="1" indent="-18288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800" dirty="0"/>
              <a:t>Abschluss</a:t>
            </a:r>
          </a:p>
          <a:p>
            <a:pPr marL="548640" lvl="1"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Abschlusszeugnis</a:t>
            </a:r>
          </a:p>
          <a:p>
            <a:pPr marL="548640" lvl="1" indent="-182880" fontAlgn="auto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Hauptschulabschluss, ggf. qualifizierender Hauptschulabschluss</a:t>
            </a:r>
          </a:p>
        </p:txBody>
      </p:sp>
      <p:graphicFrame>
        <p:nvGraphicFramePr>
          <p:cNvPr id="20577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684538"/>
              </p:ext>
            </p:extLst>
          </p:nvPr>
        </p:nvGraphicFramePr>
        <p:xfrm>
          <a:off x="1062637" y="5810416"/>
          <a:ext cx="5786438" cy="70167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85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3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Theodor-Litt-Schule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61" marB="4576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Willy-Brandt-Schule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32" marR="91432" marT="45761" marB="4576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574" name="Rectangle 94"/>
          <p:cNvSpPr>
            <a:spLocks noChangeArrowheads="1"/>
          </p:cNvSpPr>
          <p:nvPr/>
        </p:nvSpPr>
        <p:spPr bwMode="auto">
          <a:xfrm>
            <a:off x="6999570" y="6464300"/>
            <a:ext cx="288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de-DE" alt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Anmeldung bis 30. April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B7D2D50-39B5-44E7-A30E-25248448B8C3}"/>
              </a:ext>
            </a:extLst>
          </p:cNvPr>
          <p:cNvSpPr txBox="1">
            <a:spLocks noChangeArrowheads="1"/>
          </p:cNvSpPr>
          <p:nvPr/>
        </p:nvSpPr>
        <p:spPr>
          <a:xfrm>
            <a:off x="776536" y="359730"/>
            <a:ext cx="8208912" cy="126907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20040" indent="-32004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36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Programm </a:t>
            </a:r>
            <a:r>
              <a:rPr lang="de-DE" altLang="de-DE" b="1" dirty="0" err="1"/>
              <a:t>PuSch</a:t>
            </a:r>
            <a:r>
              <a:rPr lang="de-DE" altLang="de-DE" b="1" dirty="0"/>
              <a:t> (Praxis und Schule)</a:t>
            </a:r>
            <a:br>
              <a:rPr lang="de-DE" altLang="de-DE" sz="1200" b="1" dirty="0"/>
            </a:br>
            <a:endParaRPr lang="de-DE" alt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5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5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3" grpId="0" build="p" bldLvl="2"/>
      <p:bldP spid="205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7" name="Rectangle 19"/>
          <p:cNvSpPr>
            <a:spLocks noGrp="1" noChangeArrowheads="1"/>
          </p:cNvSpPr>
          <p:nvPr>
            <p:ph sz="quarter" idx="13"/>
          </p:nvPr>
        </p:nvSpPr>
        <p:spPr>
          <a:xfrm>
            <a:off x="1073944" y="1111591"/>
            <a:ext cx="8439944" cy="4269340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indent="-182880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de-DE" altLang="de-DE" sz="3800" dirty="0">
                <a:solidFill>
                  <a:schemeClr val="tx1"/>
                </a:solidFill>
              </a:rPr>
              <a:t>Zielsetzungen und Besonderheiten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Vermittlung von Grundstrukturen der deutschen Sprache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Förderung des kulturellen Verständnisses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Vorbereitung auf Berufsausbildung, Arbeitsverhältnis oder vollschulischen Bildungsgang</a:t>
            </a:r>
          </a:p>
          <a:p>
            <a:pPr indent="-182880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de-DE" altLang="de-DE" sz="3800" dirty="0">
                <a:solidFill>
                  <a:schemeClr val="tx1"/>
                </a:solidFill>
              </a:rPr>
              <a:t>Zielgruppe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Jugendliche Seiteneinsteiger mit geringen Deutschkenntnissen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 16 bis 17 Jahre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Zuzug nach Deutschland nach 01.01.2014 </a:t>
            </a:r>
          </a:p>
          <a:p>
            <a:pPr indent="-182880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de-DE" altLang="de-DE" sz="3800" dirty="0">
                <a:solidFill>
                  <a:schemeClr val="tx1"/>
                </a:solidFill>
              </a:rPr>
              <a:t>Bildungsgang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Dauer: in der Regel 2 Jahr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Projekt- und handlungsorientiertes Arbeiten</a:t>
            </a:r>
          </a:p>
          <a:p>
            <a:pPr indent="-182880">
              <a:lnSpc>
                <a:spcPct val="9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r>
              <a:rPr lang="de-DE" altLang="de-DE" sz="3800" dirty="0">
                <a:solidFill>
                  <a:schemeClr val="tx1"/>
                </a:solidFill>
              </a:rPr>
              <a:t>Abschlusszeugnis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Abschlusszeugnis (Sprachzertifikat)</a:t>
            </a:r>
          </a:p>
          <a:p>
            <a:pPr marL="548640" lvl="1" indent="-182880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optional (je nach erreichtem Sprachniveau):</a:t>
            </a:r>
            <a:r>
              <a:rPr lang="de-DE" altLang="de-DE" sz="2900" dirty="0"/>
              <a:t>	</a:t>
            </a:r>
            <a:br>
              <a:rPr lang="de-DE" altLang="de-DE" sz="2900" dirty="0"/>
            </a:br>
            <a:r>
              <a:rPr lang="de-DE" altLang="de-DE" sz="2900" dirty="0"/>
              <a:t>			</a:t>
            </a:r>
            <a:br>
              <a:rPr lang="de-DE" altLang="de-DE" sz="2900" dirty="0"/>
            </a:br>
            <a:r>
              <a:rPr lang="de-DE" altLang="de-DE" sz="2900" dirty="0"/>
              <a:t>			</a:t>
            </a:r>
            <a:r>
              <a:rPr lang="de-DE" altLang="de-DE" sz="2500" dirty="0">
                <a:sym typeface="Wingdings"/>
              </a:rPr>
              <a:t> </a:t>
            </a:r>
            <a:r>
              <a:rPr lang="de-DE" altLang="de-DE" sz="2500" dirty="0"/>
              <a:t>Hauptschulabschluss</a:t>
            </a:r>
            <a:br>
              <a:rPr lang="de-DE" altLang="de-DE" sz="2500" dirty="0"/>
            </a:br>
            <a:r>
              <a:rPr lang="de-DE" altLang="de-DE" sz="2500" dirty="0"/>
              <a:t>		   	</a:t>
            </a:r>
            <a:r>
              <a:rPr lang="de-DE" altLang="de-DE" sz="2500" dirty="0">
                <a:sym typeface="Wingdings"/>
              </a:rPr>
              <a:t></a:t>
            </a:r>
            <a:r>
              <a:rPr lang="de-DE" altLang="de-DE" sz="2500" dirty="0"/>
              <a:t> qualifizierender Hauptschulabschluss	   </a:t>
            </a:r>
            <a:r>
              <a:rPr lang="de-DE" altLang="de-DE" sz="3800" dirty="0"/>
              <a:t>	</a:t>
            </a:r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1354138" y="5688013"/>
            <a:ext cx="7415212" cy="366767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de-DE" alt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Wirtschaftsschule am </a:t>
            </a:r>
            <a:r>
              <a:rPr lang="de-DE" altLang="de-DE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Oswaldsgarten</a:t>
            </a:r>
            <a:r>
              <a:rPr lang="de-DE" alt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und Theodor-Litt-Schule</a:t>
            </a:r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7473280" y="6508409"/>
            <a:ext cx="21844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de-DE" altLang="de-DE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Anmeldung ohne Frist</a:t>
            </a:r>
          </a:p>
        </p:txBody>
      </p:sp>
      <p:sp>
        <p:nvSpPr>
          <p:cNvPr id="7" name="Rectangle 71"/>
          <p:cNvSpPr txBox="1">
            <a:spLocks noChangeArrowheads="1"/>
          </p:cNvSpPr>
          <p:nvPr/>
        </p:nvSpPr>
        <p:spPr>
          <a:xfrm>
            <a:off x="789235" y="349591"/>
            <a:ext cx="8545018" cy="762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600" i="0" dirty="0"/>
              <a:t>Programm </a:t>
            </a:r>
            <a:r>
              <a:rPr lang="de-DE" altLang="de-DE" sz="3600" i="0" dirty="0" err="1"/>
              <a:t>InteA</a:t>
            </a:r>
            <a:r>
              <a:rPr lang="de-DE" altLang="de-DE" sz="3600" i="0" dirty="0"/>
              <a:t> </a:t>
            </a:r>
            <a:r>
              <a:rPr lang="de-DE" altLang="de-DE" sz="1800" i="0" dirty="0"/>
              <a:t>(Integration und Abschluss)</a:t>
            </a:r>
            <a:r>
              <a:rPr lang="de-DE" altLang="de-DE" sz="3600" i="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4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4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4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4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7" grpId="0" build="p" bldLvl="2"/>
      <p:bldP spid="94229" grpId="0" animBg="1" autoUpdateAnimBg="0"/>
      <p:bldP spid="942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26"/>
          <p:cNvSpPr>
            <a:spLocks noGrp="1" noChangeArrowheads="1"/>
          </p:cNvSpPr>
          <p:nvPr>
            <p:ph sz="quarter" idx="13"/>
          </p:nvPr>
        </p:nvSpPr>
        <p:spPr>
          <a:xfrm>
            <a:off x="1136576" y="1196352"/>
            <a:ext cx="8151813" cy="467995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rtlCol="0">
            <a:normAutofit/>
          </a:bodyPr>
          <a:lstStyle/>
          <a:p>
            <a:pPr indent="-182880" fontAlgn="auto">
              <a:lnSpc>
                <a:spcPct val="70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100" dirty="0">
                <a:solidFill>
                  <a:schemeClr val="tx1"/>
                </a:solidFill>
              </a:rPr>
              <a:t>Zielsetzung und Besonderheiten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Praktische und theoretische Grundbildung der Holztechnik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Erweiterung der allgemeinen Bildung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Vorbereitung auf eine Berufsausbildung im Bereich Holztechnik</a:t>
            </a:r>
          </a:p>
          <a:p>
            <a:pPr indent="-182880" eaLnBrk="1" fontAlgn="auto" hangingPunct="1">
              <a:spcBef>
                <a:spcPts val="12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Voraussetzungen (u.a.)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Hauptschulabschluss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Vorvertrag mit Ausbildungsfirma</a:t>
            </a:r>
          </a:p>
          <a:p>
            <a:pPr indent="-182880" eaLnBrk="1" fontAlgn="auto" hangingPunct="1">
              <a:spcBef>
                <a:spcPts val="12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Bildungsgang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Dauer: 1 Jahre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Allgemein bildender, fachtheoretischer und fachpraktischer UR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Betriebliches Praktikum</a:t>
            </a:r>
          </a:p>
          <a:p>
            <a:pPr indent="-182880"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Abschluss </a:t>
            </a:r>
            <a:br>
              <a:rPr lang="de-DE" alt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alt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Anrechnung als erstes Ausbildungsjahr möglich 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1245394" y="5961063"/>
            <a:ext cx="7415212" cy="39846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0488" tIns="44450" rIns="90488" bIns="44450">
            <a:spAutoFit/>
          </a:bodyPr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SzTx/>
              <a:buFontTx/>
              <a:buNone/>
              <a:defRPr/>
            </a:pPr>
            <a:r>
              <a:rPr lang="de-DE" altLang="de-DE"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Theodor-Litt-Schule</a:t>
            </a:r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260BE9FB-1059-4367-8C61-29D1EA754C0F}"/>
              </a:ext>
            </a:extLst>
          </p:cNvPr>
          <p:cNvSpPr txBox="1">
            <a:spLocks noChangeArrowheads="1"/>
          </p:cNvSpPr>
          <p:nvPr/>
        </p:nvSpPr>
        <p:spPr>
          <a:xfrm>
            <a:off x="789235" y="349591"/>
            <a:ext cx="8545018" cy="762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600" i="0" dirty="0"/>
              <a:t>Berufsgrundbildungsjahr (BGJ) </a:t>
            </a:r>
            <a:r>
              <a:rPr lang="de-DE" altLang="de-DE" sz="1800" i="0" dirty="0"/>
              <a:t>(Holztechnik)</a:t>
            </a:r>
            <a:r>
              <a:rPr lang="de-DE" altLang="de-DE" sz="3600" i="0" dirty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2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2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2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2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2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build="p" bldLvl="2"/>
      <p:bldP spid="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423988" y="1700213"/>
            <a:ext cx="8151812" cy="477202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100" dirty="0">
                <a:solidFill>
                  <a:schemeClr val="tx1"/>
                </a:solidFill>
              </a:rPr>
              <a:t>Zielsetzung und Besonderheiten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Vermittlung praktischer und theoretischer Bildung eines Berufsfeldes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Erweiterung der allgemeinen Bildung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Vorbereitung auf einen weiter führenden vollschulischen Bildungsgang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100" dirty="0">
                <a:solidFill>
                  <a:schemeClr val="tx1"/>
                </a:solidFill>
              </a:rPr>
              <a:t>Voraussetzungen (u.a.)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Qualifizierender Hauptschulabschluss oder</a:t>
            </a:r>
          </a:p>
          <a:p>
            <a:pPr marL="548640" lvl="1"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Hauptschulabschluss mit D, E, M zweimal 3 und einmal 4 (oder besser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)</a:t>
            </a:r>
            <a:b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sowie Eignungsgutachten der abgebenden Schule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100" dirty="0">
                <a:solidFill>
                  <a:schemeClr val="tx1"/>
                </a:solidFill>
              </a:rPr>
              <a:t>Bildungsgang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Dauer: 2 Jahre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Allgemein bildender, fachtheoretischer und fachpraktischer UR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100" dirty="0">
                <a:solidFill>
                  <a:schemeClr val="tx1"/>
                </a:solidFill>
              </a:rPr>
              <a:t>Abschluss</a:t>
            </a:r>
            <a:br>
              <a:rPr lang="de-DE" alt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alt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DE" alt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Anrechnung als erstes Ausbildungsjahr möglich</a:t>
            </a:r>
            <a:br>
              <a:rPr lang="de-DE" alt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altLang="de-DE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Mittlerer Abschluss</a:t>
            </a:r>
            <a:endParaRPr lang="de-DE" altLang="de-D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6C987E9D-CC91-44C2-A61A-7637333A3EF0}"/>
              </a:ext>
            </a:extLst>
          </p:cNvPr>
          <p:cNvSpPr txBox="1">
            <a:spLocks noChangeArrowheads="1"/>
          </p:cNvSpPr>
          <p:nvPr/>
        </p:nvSpPr>
        <p:spPr>
          <a:xfrm>
            <a:off x="789235" y="349591"/>
            <a:ext cx="8545018" cy="762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600" i="0" dirty="0"/>
              <a:t>Zweijährige Berufsfachschule (BFS) </a:t>
            </a:r>
            <a:br>
              <a:rPr lang="de-DE" altLang="de-DE" sz="3600" i="0" dirty="0"/>
            </a:br>
            <a:r>
              <a:rPr lang="de-DE" altLang="de-DE" sz="1800" i="0" dirty="0"/>
              <a:t>(Hinführend zum </a:t>
            </a:r>
            <a:r>
              <a:rPr lang="de-DE" altLang="de-DE" sz="1800" dirty="0"/>
              <a:t>Mittleren Abschluss</a:t>
            </a:r>
            <a:r>
              <a:rPr lang="de-DE" altLang="de-DE" sz="1800" i="0" dirty="0"/>
              <a:t>)</a:t>
            </a:r>
            <a:r>
              <a:rPr lang="de-DE" altLang="de-DE" sz="3600" i="0" dirty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4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4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0" name="Rectangle 24"/>
          <p:cNvSpPr>
            <a:spLocks noChangeArrowheads="1"/>
          </p:cNvSpPr>
          <p:nvPr/>
        </p:nvSpPr>
        <p:spPr bwMode="auto">
          <a:xfrm>
            <a:off x="6799263" y="6370638"/>
            <a:ext cx="2979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de-DE" alt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Anmeldung bis 31. März</a:t>
            </a:r>
          </a:p>
        </p:txBody>
      </p:sp>
      <p:graphicFrame>
        <p:nvGraphicFramePr>
          <p:cNvPr id="96372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924161"/>
              </p:ext>
            </p:extLst>
          </p:nvPr>
        </p:nvGraphicFramePr>
        <p:xfrm>
          <a:off x="1281113" y="1916113"/>
          <a:ext cx="7216775" cy="404723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92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4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0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Gießen</a:t>
                      </a:r>
                      <a:endParaRPr kumimoji="0" lang="de-DE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Berufsfeld</a:t>
                      </a:r>
                      <a:endParaRPr kumimoji="0" lang="de-DE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23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Aliceschule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Ernährung und Hauswirtschaft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2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Körperpflege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2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Sozialpädagogik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WSO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Kaufmännische Berufsfachschule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23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TLS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Metalltechnik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2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Kfz-Technik</a:t>
                      </a:r>
                      <a:endParaRPr kumimoji="0" lang="de-DE" sz="1800" b="0" i="1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2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Elektrotechnik</a:t>
                      </a:r>
                      <a:endParaRPr kumimoji="0" lang="de-DE" sz="1800" b="0" i="1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2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Holztechnik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823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WBS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Gesundheit</a:t>
                      </a: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82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Textiltechnik &amp; Bekleidung</a:t>
                      </a:r>
                    </a:p>
                  </a:txBody>
                  <a:tcPr marL="91445" marR="91445" marT="45728" marB="45728" horzOverflow="overflow"/>
                </a:tc>
                <a:extLst>
                  <a:ext uri="{0D108BD9-81ED-4DB2-BD59-A6C34878D82A}">
                    <a16:rowId xmlns:a16="http://schemas.microsoft.com/office/drawing/2014/main" val="3068641091"/>
                  </a:ext>
                </a:extLst>
              </a:tr>
            </a:tbl>
          </a:graphicData>
        </a:graphic>
      </p:graphicFrame>
      <p:sp>
        <p:nvSpPr>
          <p:cNvPr id="7" name="Rectangle 71">
            <a:extLst>
              <a:ext uri="{FF2B5EF4-FFF2-40B4-BE49-F238E27FC236}">
                <a16:creationId xmlns:a16="http://schemas.microsoft.com/office/drawing/2014/main" id="{C57B4E2A-049D-41E8-ABF6-84216C3E53E8}"/>
              </a:ext>
            </a:extLst>
          </p:cNvPr>
          <p:cNvSpPr txBox="1">
            <a:spLocks noChangeArrowheads="1"/>
          </p:cNvSpPr>
          <p:nvPr/>
        </p:nvSpPr>
        <p:spPr>
          <a:xfrm>
            <a:off x="789235" y="349591"/>
            <a:ext cx="8545018" cy="762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600" i="0" dirty="0"/>
              <a:t>Zweijährige Berufsfachschule (BFS) </a:t>
            </a:r>
            <a:br>
              <a:rPr lang="de-DE" altLang="de-DE" sz="3600" i="0" dirty="0"/>
            </a:br>
            <a:r>
              <a:rPr lang="de-DE" altLang="de-DE" sz="1800" i="0" dirty="0"/>
              <a:t>(Hinführend zum </a:t>
            </a:r>
            <a:r>
              <a:rPr lang="de-DE" altLang="de-DE" sz="1800" dirty="0"/>
              <a:t>Mittleren Abschluss</a:t>
            </a:r>
            <a:r>
              <a:rPr lang="de-DE" altLang="de-DE" sz="1800" i="0" dirty="0"/>
              <a:t>)</a:t>
            </a:r>
            <a:r>
              <a:rPr lang="de-DE" altLang="de-DE" sz="3600" i="0" dirty="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6589439" y="6427788"/>
            <a:ext cx="3316561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de-DE" alt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Anmeldung bis 15. Februar</a:t>
            </a:r>
          </a:p>
        </p:txBody>
      </p:sp>
      <p:sp>
        <p:nvSpPr>
          <p:cNvPr id="140330" name="Rectangle 42"/>
          <p:cNvSpPr>
            <a:spLocks noChangeArrowheads="1"/>
          </p:cNvSpPr>
          <p:nvPr/>
        </p:nvSpPr>
        <p:spPr bwMode="auto">
          <a:xfrm>
            <a:off x="1676400" y="1916112"/>
            <a:ext cx="7961313" cy="33130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</a:pPr>
            <a:r>
              <a:rPr lang="de-DE" altLang="de-DE" sz="2100" dirty="0"/>
              <a:t>Zielsetzung und Besonderheiten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Ausbildung zur „Maßschneiderin/zum Maßschneider“ 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Vorbereitung auf anschließende Berufstätigkeit und/oder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Vorbereitung auf Besuch einer weiter führenden Schule</a:t>
            </a:r>
            <a:b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</a:pPr>
            <a:r>
              <a:rPr lang="de-DE" altLang="de-DE" sz="2100" dirty="0"/>
              <a:t>Voraussetzung 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Hauptschulabschluss</a:t>
            </a:r>
            <a:b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</a:pPr>
            <a:r>
              <a:rPr lang="de-DE" altLang="de-DE" sz="2100" dirty="0"/>
              <a:t>Abschluss</a:t>
            </a:r>
            <a:br>
              <a:rPr lang="de-DE" altLang="de-DE" sz="2100" dirty="0"/>
            </a:br>
            <a:r>
              <a:rPr lang="de-DE" altLang="de-DE" sz="2100" dirty="0"/>
              <a:t>	</a:t>
            </a:r>
            <a:r>
              <a:rPr lang="de-DE" altLang="de-DE" sz="21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„Maßschneiderin/Maßschneider“</a:t>
            </a:r>
            <a:br>
              <a:rPr lang="de-DE" altLang="de-DE" sz="21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de-DE" altLang="de-DE" sz="21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	ggf. Mittlerer Abschluss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1312863" y="5570538"/>
            <a:ext cx="6952505" cy="396875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488" tIns="44450" rIns="90488" bIns="44450">
            <a:spAutoFit/>
          </a:bodyPr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SzTx/>
              <a:buFontTx/>
              <a:buNone/>
              <a:defRPr/>
            </a:pPr>
            <a:r>
              <a:rPr lang="de-DE" alt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Willy-Brandt-Schule: Maßschneiderin/Maßschneider</a:t>
            </a:r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D88E8606-356B-4872-852B-AFB0AC600B84}"/>
              </a:ext>
            </a:extLst>
          </p:cNvPr>
          <p:cNvSpPr txBox="1">
            <a:spLocks noChangeArrowheads="1"/>
          </p:cNvSpPr>
          <p:nvPr/>
        </p:nvSpPr>
        <p:spPr>
          <a:xfrm>
            <a:off x="789235" y="349591"/>
            <a:ext cx="8545018" cy="762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600" i="0" dirty="0"/>
              <a:t>Vollschulische dreijährige Ausbildung </a:t>
            </a:r>
            <a:br>
              <a:rPr lang="de-DE" altLang="de-DE" sz="3600" i="0" dirty="0"/>
            </a:br>
            <a:r>
              <a:rPr lang="de-DE" altLang="de-DE" sz="3600" i="0" dirty="0"/>
              <a:t>mit Berufsabschluss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0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330" grpId="0" build="p" bldLvl="2"/>
      <p:bldP spid="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928688" y="5781675"/>
            <a:ext cx="8456612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endParaRPr lang="de-DE" altLang="de-DE" sz="1800" i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1006640" y="5953427"/>
            <a:ext cx="8456612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de-DE" altLang="de-DE" sz="22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Schülerinnen und Schüler </a:t>
            </a:r>
            <a:r>
              <a:rPr lang="de-DE" altLang="de-DE" sz="2200" b="0" i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mit</a:t>
            </a:r>
            <a:r>
              <a:rPr lang="de-DE" altLang="de-DE" sz="22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Mittlerem Abschluss oder „Ü11“</a:t>
            </a:r>
          </a:p>
        </p:txBody>
      </p:sp>
      <p:grpSp>
        <p:nvGrpSpPr>
          <p:cNvPr id="63499" name="Group 11"/>
          <p:cNvGrpSpPr>
            <a:grpSpLocks/>
          </p:cNvGrpSpPr>
          <p:nvPr/>
        </p:nvGrpSpPr>
        <p:grpSpPr bwMode="auto">
          <a:xfrm>
            <a:off x="5045075" y="2433638"/>
            <a:ext cx="1770063" cy="2901950"/>
            <a:chOff x="2760" y="1572"/>
            <a:chExt cx="1500" cy="1828"/>
          </a:xfrm>
        </p:grpSpPr>
        <p:sp>
          <p:nvSpPr>
            <p:cNvPr id="43035" name="Rectangle 12"/>
            <p:cNvSpPr>
              <a:spLocks noChangeArrowheads="1"/>
            </p:cNvSpPr>
            <p:nvPr/>
          </p:nvSpPr>
          <p:spPr bwMode="auto">
            <a:xfrm>
              <a:off x="2760" y="1991"/>
              <a:ext cx="1500" cy="140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43036" name="Rectangle 13"/>
            <p:cNvSpPr>
              <a:spLocks noChangeArrowheads="1"/>
            </p:cNvSpPr>
            <p:nvPr/>
          </p:nvSpPr>
          <p:spPr bwMode="auto">
            <a:xfrm>
              <a:off x="2841" y="2095"/>
              <a:ext cx="1270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8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Fachober-schule 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8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FOS A</a:t>
              </a:r>
            </a:p>
          </p:txBody>
        </p:sp>
        <p:sp>
          <p:nvSpPr>
            <p:cNvPr id="43037" name="Line 14"/>
            <p:cNvSpPr>
              <a:spLocks noChangeShapeType="1"/>
            </p:cNvSpPr>
            <p:nvPr/>
          </p:nvSpPr>
          <p:spPr bwMode="auto">
            <a:xfrm>
              <a:off x="2821" y="2743"/>
              <a:ext cx="130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43038" name="Rectangle 15"/>
            <p:cNvSpPr>
              <a:spLocks noChangeArrowheads="1"/>
            </p:cNvSpPr>
            <p:nvPr/>
          </p:nvSpPr>
          <p:spPr bwMode="auto">
            <a:xfrm>
              <a:off x="2841" y="1572"/>
              <a:ext cx="1318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800" b="0" i="0" dirty="0">
                  <a:latin typeface="+mn-lt"/>
                </a:rPr>
                <a:t>Fachhoch-schulreife</a:t>
              </a:r>
            </a:p>
          </p:txBody>
        </p:sp>
      </p:grpSp>
      <p:grpSp>
        <p:nvGrpSpPr>
          <p:cNvPr id="63504" name="Group 16"/>
          <p:cNvGrpSpPr>
            <a:grpSpLocks/>
          </p:cNvGrpSpPr>
          <p:nvPr/>
        </p:nvGrpSpPr>
        <p:grpSpPr bwMode="auto">
          <a:xfrm>
            <a:off x="7091363" y="1452563"/>
            <a:ext cx="1749425" cy="3875087"/>
            <a:chOff x="4036" y="963"/>
            <a:chExt cx="1576" cy="2441"/>
          </a:xfrm>
        </p:grpSpPr>
        <p:sp>
          <p:nvSpPr>
            <p:cNvPr id="43030" name="Rectangle 17"/>
            <p:cNvSpPr>
              <a:spLocks noChangeArrowheads="1"/>
            </p:cNvSpPr>
            <p:nvPr/>
          </p:nvSpPr>
          <p:spPr bwMode="auto">
            <a:xfrm>
              <a:off x="4036" y="1249"/>
              <a:ext cx="1576" cy="215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43031" name="Line 18"/>
            <p:cNvSpPr>
              <a:spLocks noChangeShapeType="1"/>
            </p:cNvSpPr>
            <p:nvPr/>
          </p:nvSpPr>
          <p:spPr bwMode="auto">
            <a:xfrm>
              <a:off x="4176" y="1986"/>
              <a:ext cx="12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43032" name="Rectangle 19"/>
            <p:cNvSpPr>
              <a:spLocks noChangeArrowheads="1"/>
            </p:cNvSpPr>
            <p:nvPr/>
          </p:nvSpPr>
          <p:spPr bwMode="auto">
            <a:xfrm>
              <a:off x="4168" y="1302"/>
              <a:ext cx="1330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8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Berufliches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8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Gymnasium </a:t>
              </a:r>
              <a:endParaRPr lang="de-DE" altLang="de-DE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8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BG</a:t>
              </a:r>
              <a:endParaRPr lang="de-DE" altLang="de-DE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43033" name="Line 20"/>
            <p:cNvSpPr>
              <a:spLocks noChangeShapeType="1"/>
            </p:cNvSpPr>
            <p:nvPr/>
          </p:nvSpPr>
          <p:spPr bwMode="auto">
            <a:xfrm>
              <a:off x="4183" y="2743"/>
              <a:ext cx="1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43034" name="Rectangle 21"/>
            <p:cNvSpPr>
              <a:spLocks noChangeArrowheads="1"/>
            </p:cNvSpPr>
            <p:nvPr/>
          </p:nvSpPr>
          <p:spPr bwMode="auto">
            <a:xfrm>
              <a:off x="4168" y="963"/>
              <a:ext cx="86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2400" b="0" i="0" dirty="0">
                  <a:latin typeface="+mn-lt"/>
                </a:rPr>
                <a:t>Abitur</a:t>
              </a:r>
            </a:p>
          </p:txBody>
        </p:sp>
      </p:grpSp>
      <p:grpSp>
        <p:nvGrpSpPr>
          <p:cNvPr id="63510" name="Group 22"/>
          <p:cNvGrpSpPr>
            <a:grpSpLocks/>
          </p:cNvGrpSpPr>
          <p:nvPr/>
        </p:nvGrpSpPr>
        <p:grpSpPr bwMode="auto">
          <a:xfrm>
            <a:off x="3006725" y="1630363"/>
            <a:ext cx="1795463" cy="3697287"/>
            <a:chOff x="964" y="1083"/>
            <a:chExt cx="1501" cy="2329"/>
          </a:xfrm>
        </p:grpSpPr>
        <p:sp>
          <p:nvSpPr>
            <p:cNvPr id="43026" name="Rectangle 23"/>
            <p:cNvSpPr>
              <a:spLocks noChangeArrowheads="1"/>
            </p:cNvSpPr>
            <p:nvPr/>
          </p:nvSpPr>
          <p:spPr bwMode="auto">
            <a:xfrm>
              <a:off x="964" y="1995"/>
              <a:ext cx="1480" cy="141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43027" name="Rectangle 24"/>
            <p:cNvSpPr>
              <a:spLocks noChangeArrowheads="1"/>
            </p:cNvSpPr>
            <p:nvPr/>
          </p:nvSpPr>
          <p:spPr bwMode="auto">
            <a:xfrm>
              <a:off x="964" y="1995"/>
              <a:ext cx="1480" cy="1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Höhere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Berufsfachschule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mit beruflichem Abschluss</a:t>
              </a:r>
            </a:p>
            <a:p>
              <a:pPr>
                <a:buClrTx/>
                <a:buSzTx/>
                <a:buFontTx/>
                <a:buNone/>
                <a:defRPr/>
              </a:pPr>
              <a:endParaRPr lang="de-DE" altLang="de-DE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  <a:p>
              <a:pPr>
                <a:buClrTx/>
                <a:buSzTx/>
                <a:buFontTx/>
                <a:buNone/>
                <a:defRPr/>
              </a:pPr>
              <a:endParaRPr lang="de-DE" altLang="de-DE" sz="14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  <a:p>
              <a:pPr>
                <a:buClrTx/>
                <a:buSzTx/>
                <a:buFontTx/>
                <a:buNone/>
                <a:defRPr/>
              </a:pPr>
              <a:endParaRPr lang="de-DE" altLang="de-DE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43028" name="Line 25"/>
            <p:cNvSpPr>
              <a:spLocks noChangeShapeType="1"/>
            </p:cNvSpPr>
            <p:nvPr/>
          </p:nvSpPr>
          <p:spPr bwMode="auto">
            <a:xfrm>
              <a:off x="1056" y="2743"/>
              <a:ext cx="124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43029" name="Rectangle 26"/>
            <p:cNvSpPr>
              <a:spLocks noChangeArrowheads="1"/>
            </p:cNvSpPr>
            <p:nvPr/>
          </p:nvSpPr>
          <p:spPr bwMode="auto">
            <a:xfrm>
              <a:off x="964" y="1083"/>
              <a:ext cx="1501" cy="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800" b="0" i="0" dirty="0">
                  <a:latin typeface="+mn-lt"/>
                </a:rPr>
                <a:t>Assistentin 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800" b="0" i="0" dirty="0">
                  <a:latin typeface="+mn-lt"/>
                </a:rPr>
                <a:t>oder Assistent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800" b="0" i="0" dirty="0">
                  <a:latin typeface="+mn-lt"/>
                </a:rPr>
                <a:t>evtl. 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800" b="0" i="0" dirty="0">
                  <a:latin typeface="+mn-lt"/>
                </a:rPr>
                <a:t>Fachhoch-schulreife </a:t>
              </a:r>
            </a:p>
          </p:txBody>
        </p:sp>
      </p:grpSp>
      <p:grpSp>
        <p:nvGrpSpPr>
          <p:cNvPr id="25" name="Group 39"/>
          <p:cNvGrpSpPr>
            <a:grpSpLocks/>
          </p:cNvGrpSpPr>
          <p:nvPr/>
        </p:nvGrpSpPr>
        <p:grpSpPr bwMode="auto">
          <a:xfrm>
            <a:off x="985445" y="3552826"/>
            <a:ext cx="2180144" cy="1774826"/>
            <a:chOff x="2931" y="1906"/>
            <a:chExt cx="1856" cy="1118"/>
          </a:xfrm>
        </p:grpSpPr>
        <p:grpSp>
          <p:nvGrpSpPr>
            <p:cNvPr id="38926" name="Group 25"/>
            <p:cNvGrpSpPr>
              <a:grpSpLocks/>
            </p:cNvGrpSpPr>
            <p:nvPr/>
          </p:nvGrpSpPr>
          <p:grpSpPr bwMode="auto">
            <a:xfrm>
              <a:off x="2931" y="2325"/>
              <a:ext cx="1618" cy="699"/>
              <a:chOff x="2548" y="2164"/>
              <a:chExt cx="1493" cy="1144"/>
            </a:xfrm>
          </p:grpSpPr>
          <p:sp>
            <p:nvSpPr>
              <p:cNvPr id="43024" name="Rectangle 5"/>
              <p:cNvSpPr>
                <a:spLocks noChangeArrowheads="1"/>
              </p:cNvSpPr>
              <p:nvPr/>
            </p:nvSpPr>
            <p:spPr bwMode="auto">
              <a:xfrm>
                <a:off x="2548" y="2164"/>
                <a:ext cx="1383" cy="1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8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har char="–"/>
                  <a:defRPr sz="24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–"/>
                  <a:defRPr sz="20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100000"/>
                  <a:buFontTx/>
                  <a:buChar char="•"/>
                  <a:defRPr/>
                </a:pPr>
                <a:endParaRPr lang="de-DE" altLang="de-DE" sz="1800" i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43025" name="Rectangle 7"/>
              <p:cNvSpPr>
                <a:spLocks noChangeArrowheads="1"/>
              </p:cNvSpPr>
              <p:nvPr/>
            </p:nvSpPr>
            <p:spPr bwMode="auto">
              <a:xfrm>
                <a:off x="2569" y="2382"/>
                <a:ext cx="1472" cy="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8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har char="–"/>
                  <a:defRPr sz="24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–"/>
                  <a:defRPr sz="20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SzTx/>
                  <a:buFontTx/>
                  <a:buNone/>
                  <a:defRPr/>
                </a:pPr>
                <a:r>
                  <a:rPr lang="de-DE" altLang="de-DE" sz="14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Berufsgrund-</a:t>
                </a:r>
                <a:r>
                  <a:rPr lang="de-DE" altLang="de-DE" sz="1400" b="0" i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bildungsjahr</a:t>
                </a:r>
                <a:r>
                  <a:rPr lang="de-DE" altLang="de-DE" sz="1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:r>
                  <a:rPr lang="de-DE" altLang="de-DE" sz="14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(BGJ) </a:t>
                </a:r>
                <a:br>
                  <a:rPr lang="de-DE" altLang="de-DE" sz="14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</a:br>
                <a:r>
                  <a:rPr lang="de-DE" altLang="de-DE" sz="14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(nur Holztechnik)</a:t>
                </a:r>
              </a:p>
            </p:txBody>
          </p:sp>
        </p:grpSp>
        <p:sp>
          <p:nvSpPr>
            <p:cNvPr id="43023" name="Text Box 31"/>
            <p:cNvSpPr txBox="1">
              <a:spLocks noChangeArrowheads="1"/>
            </p:cNvSpPr>
            <p:nvPr/>
          </p:nvSpPr>
          <p:spPr bwMode="auto">
            <a:xfrm>
              <a:off x="2949" y="1906"/>
              <a:ext cx="183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  <a:defRPr/>
              </a:pPr>
              <a:r>
                <a:rPr lang="de-DE" altLang="de-DE" sz="1600" b="0" i="0" dirty="0">
                  <a:latin typeface="+mn-lt"/>
                </a:rPr>
                <a:t>Anrechnung:</a:t>
              </a:r>
            </a:p>
            <a:p>
              <a:pPr eaLnBrk="1" hangingPunct="1">
                <a:buClrTx/>
                <a:buSzTx/>
                <a:buFontTx/>
                <a:buNone/>
                <a:defRPr/>
              </a:pPr>
              <a:r>
                <a:rPr lang="de-DE" altLang="de-DE" sz="1600" b="0" i="0" dirty="0">
                  <a:latin typeface="+mn-lt"/>
                </a:rPr>
                <a:t>1. Ausbildungsjahr</a:t>
              </a:r>
            </a:p>
          </p:txBody>
        </p:sp>
      </p:grpSp>
      <p:grpSp>
        <p:nvGrpSpPr>
          <p:cNvPr id="26632" name="Gruppieren 1"/>
          <p:cNvGrpSpPr>
            <a:grpSpLocks/>
          </p:cNvGrpSpPr>
          <p:nvPr/>
        </p:nvGrpSpPr>
        <p:grpSpPr bwMode="auto">
          <a:xfrm>
            <a:off x="1582738" y="5337175"/>
            <a:ext cx="6624637" cy="444500"/>
            <a:chOff x="2311524" y="5429249"/>
            <a:chExt cx="6624026" cy="444501"/>
          </a:xfrm>
        </p:grpSpPr>
        <p:sp>
          <p:nvSpPr>
            <p:cNvPr id="43018" name="AutoShape 8"/>
            <p:cNvSpPr>
              <a:spLocks noChangeArrowheads="1"/>
            </p:cNvSpPr>
            <p:nvPr/>
          </p:nvSpPr>
          <p:spPr bwMode="auto">
            <a:xfrm rot="-5400000">
              <a:off x="2371029" y="5369744"/>
              <a:ext cx="444501" cy="563510"/>
            </a:xfrm>
            <a:prstGeom prst="rightArrow">
              <a:avLst>
                <a:gd name="adj1" fmla="val 50000"/>
                <a:gd name="adj2" fmla="val 5052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43019" name="AutoShape 9"/>
            <p:cNvSpPr>
              <a:spLocks noChangeArrowheads="1"/>
            </p:cNvSpPr>
            <p:nvPr/>
          </p:nvSpPr>
          <p:spPr bwMode="auto">
            <a:xfrm rot="-5400000">
              <a:off x="6436242" y="5411015"/>
              <a:ext cx="444501" cy="480969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43020" name="AutoShape 10"/>
            <p:cNvSpPr>
              <a:spLocks noChangeArrowheads="1"/>
            </p:cNvSpPr>
            <p:nvPr/>
          </p:nvSpPr>
          <p:spPr bwMode="auto">
            <a:xfrm rot="-5400000">
              <a:off x="8472816" y="5411016"/>
              <a:ext cx="444501" cy="480968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43021" name="AutoShape 8"/>
            <p:cNvSpPr>
              <a:spLocks noChangeArrowheads="1"/>
            </p:cNvSpPr>
            <p:nvPr/>
          </p:nvSpPr>
          <p:spPr bwMode="auto">
            <a:xfrm rot="-5400000">
              <a:off x="4410778" y="5369743"/>
              <a:ext cx="444501" cy="563511"/>
            </a:xfrm>
            <a:prstGeom prst="rightArrow">
              <a:avLst>
                <a:gd name="adj1" fmla="val 50000"/>
                <a:gd name="adj2" fmla="val 5052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31" name="Rectangle 71">
            <a:extLst>
              <a:ext uri="{FF2B5EF4-FFF2-40B4-BE49-F238E27FC236}">
                <a16:creationId xmlns:a16="http://schemas.microsoft.com/office/drawing/2014/main" id="{9AA26C5B-D921-44D5-B225-096FD9BB55CA}"/>
              </a:ext>
            </a:extLst>
          </p:cNvPr>
          <p:cNvSpPr txBox="1">
            <a:spLocks noChangeArrowheads="1"/>
          </p:cNvSpPr>
          <p:nvPr/>
        </p:nvSpPr>
        <p:spPr>
          <a:xfrm>
            <a:off x="789235" y="349591"/>
            <a:ext cx="8545018" cy="762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600" i="0" dirty="0"/>
              <a:t>Vollschulische Möglichkeiten für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60451" y="1484313"/>
            <a:ext cx="7783512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lIns="91440" tIns="45720" rIns="91440" bIns="45720" rtlCol="0">
            <a:normAutofit lnSpcReduction="10000"/>
          </a:bodyPr>
          <a:lstStyle/>
          <a:p>
            <a:pPr indent="-182880">
              <a:buClr>
                <a:schemeClr val="accent6">
                  <a:lumMod val="75000"/>
                </a:schemeClr>
              </a:buClr>
            </a:pPr>
            <a:r>
              <a:rPr lang="de-DE" altLang="de-DE" sz="2100" dirty="0">
                <a:solidFill>
                  <a:schemeClr val="tx1"/>
                </a:solidFill>
              </a:rPr>
              <a:t>Vollschulische Berufsausbildung in den Bereichen</a:t>
            </a:r>
            <a:br>
              <a:rPr lang="de-DE" altLang="de-DE" sz="2100" dirty="0">
                <a:solidFill>
                  <a:schemeClr val="tx1"/>
                </a:solidFill>
              </a:rPr>
            </a:br>
            <a:endParaRPr lang="de-DE" altLang="de-DE" sz="2100" dirty="0">
              <a:solidFill>
                <a:schemeClr val="tx1"/>
              </a:solidFill>
            </a:endParaRPr>
          </a:p>
        </p:txBody>
      </p:sp>
      <p:graphicFrame>
        <p:nvGraphicFramePr>
          <p:cNvPr id="66662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579592"/>
              </p:ext>
            </p:extLst>
          </p:nvPr>
        </p:nvGraphicFramePr>
        <p:xfrm>
          <a:off x="1194312" y="1927225"/>
          <a:ext cx="7860402" cy="108108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0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2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9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92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Sozialwesen</a:t>
                      </a:r>
                      <a:endParaRPr kumimoji="0" lang="de-DE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endParaRPr kumimoji="0" lang="de-DE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Informationstechnik</a:t>
                      </a:r>
                      <a:endParaRPr kumimoji="0" lang="de-DE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endParaRPr kumimoji="0" lang="de-DE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4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Bürowirtschaft</a:t>
                      </a:r>
                      <a:endParaRPr kumimoji="0" lang="de-DE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endParaRPr kumimoji="0" lang="de-DE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Fremdsprachen</a:t>
                      </a:r>
                      <a:endParaRPr kumimoji="0" lang="de-DE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endParaRPr kumimoji="0" lang="de-DE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9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Umweltschutztechnik</a:t>
                      </a:r>
                    </a:p>
                  </a:txBody>
                  <a:tcPr marT="45703" marB="45703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Gestaltungs- und Medientechnik</a:t>
                      </a:r>
                    </a:p>
                  </a:txBody>
                  <a:tcPr marT="45703" marB="45703" horzOverflow="overflow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Solartechnik</a:t>
                      </a:r>
                    </a:p>
                  </a:txBody>
                  <a:tcPr marT="45703" marB="4570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6678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593103"/>
              </p:ext>
            </p:extLst>
          </p:nvPr>
        </p:nvGraphicFramePr>
        <p:xfrm>
          <a:off x="1194312" y="4571487"/>
          <a:ext cx="8280401" cy="151288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7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1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2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Sozialassistent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50" marR="91450" marT="45648" marB="45648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de-DE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Technischer Assistent für Informationsverarbeitung - Technik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50" marR="91450" marT="45648" marB="45648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endParaRPr kumimoji="0" lang="de-DE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Kaufmännischer Assistent für Bürowirtschaft</a:t>
                      </a:r>
                    </a:p>
                  </a:txBody>
                  <a:tcPr marL="91450" marR="91450" marT="45648" marB="4564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br>
                        <a:rPr kumimoji="0" lang="de-D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de-D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 Fremdsprachensekretariat</a:t>
                      </a:r>
                    </a:p>
                  </a:txBody>
                  <a:tcPr marL="91450" marR="91450" marT="45648" marB="4564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br>
                        <a:rPr kumimoji="0" lang="de-D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de-D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Informationsverarbeitung - Wirtschaft</a:t>
                      </a:r>
                    </a:p>
                  </a:txBody>
                  <a:tcPr marL="91450" marR="91450" marT="45648" marB="4564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Assistent für Umweltschutztechnik</a:t>
                      </a:r>
                    </a:p>
                  </a:txBody>
                  <a:tcPr marL="91450" marR="91450" marT="45648" marB="4564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br>
                        <a:rPr kumimoji="0" lang="de-D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de-D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Gestaltungs- und Medientechnik</a:t>
                      </a:r>
                    </a:p>
                  </a:txBody>
                  <a:tcPr marL="91450" marR="91450" marT="45648" marB="4564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Solarthermie und Fotovoltaik</a:t>
                      </a:r>
                    </a:p>
                  </a:txBody>
                  <a:tcPr marL="91450" marR="91450" marT="45648" marB="4564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6635" name="Rectangle 75"/>
          <p:cNvSpPr>
            <a:spLocks noChangeArrowheads="1"/>
          </p:cNvSpPr>
          <p:nvPr/>
        </p:nvSpPr>
        <p:spPr bwMode="auto">
          <a:xfrm>
            <a:off x="1290638" y="3135313"/>
            <a:ext cx="7783512" cy="8697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</a:pPr>
            <a:r>
              <a:rPr lang="de-DE" altLang="de-DE" sz="2100" dirty="0"/>
              <a:t>Voraussetzung</a:t>
            </a:r>
          </a:p>
          <a:p>
            <a:pPr marL="548640" lvl="1" indent="-182880">
              <a:lnSpc>
                <a:spcPct val="7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Versetzung in gymnasiale Oberstufe oder</a:t>
            </a:r>
          </a:p>
          <a:p>
            <a:pPr marL="548640" lvl="1" indent="-182880">
              <a:lnSpc>
                <a:spcPct val="7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Mittlerer Abschluss mit D, E, M mindestens zweimal 3 und einmal 4</a:t>
            </a:r>
          </a:p>
        </p:txBody>
      </p:sp>
      <p:sp>
        <p:nvSpPr>
          <p:cNvPr id="66636" name="Rectangle 76"/>
          <p:cNvSpPr>
            <a:spLocks noChangeArrowheads="1"/>
          </p:cNvSpPr>
          <p:nvPr/>
        </p:nvSpPr>
        <p:spPr bwMode="auto">
          <a:xfrm>
            <a:off x="1306910" y="4103430"/>
            <a:ext cx="7783512" cy="471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</a:pPr>
            <a:r>
              <a:rPr lang="de-DE" altLang="de-DE" sz="2100" dirty="0"/>
              <a:t>Abschlüsse: Berufsabschluss</a:t>
            </a:r>
          </a:p>
        </p:txBody>
      </p:sp>
      <p:sp>
        <p:nvSpPr>
          <p:cNvPr id="66637" name="Rectangle 77"/>
          <p:cNvSpPr>
            <a:spLocks noChangeArrowheads="1"/>
          </p:cNvSpPr>
          <p:nvPr/>
        </p:nvSpPr>
        <p:spPr bwMode="auto">
          <a:xfrm>
            <a:off x="1034431" y="6360600"/>
            <a:ext cx="778351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None/>
              <a:defRPr/>
            </a:pPr>
            <a:r>
              <a:rPr lang="de-DE" alt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	und ggf. allgemeine Fachhochschulreife (schulischer Teil)</a:t>
            </a:r>
          </a:p>
        </p:txBody>
      </p:sp>
      <p:sp>
        <p:nvSpPr>
          <p:cNvPr id="11" name="Rectangle 71">
            <a:extLst>
              <a:ext uri="{FF2B5EF4-FFF2-40B4-BE49-F238E27FC236}">
                <a16:creationId xmlns:a16="http://schemas.microsoft.com/office/drawing/2014/main" id="{73354AD9-FCD7-4BE4-8F82-B6154106605A}"/>
              </a:ext>
            </a:extLst>
          </p:cNvPr>
          <p:cNvSpPr txBox="1">
            <a:spLocks noChangeArrowheads="1"/>
          </p:cNvSpPr>
          <p:nvPr/>
        </p:nvSpPr>
        <p:spPr>
          <a:xfrm>
            <a:off x="789235" y="349591"/>
            <a:ext cx="8545018" cy="762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600" i="0" dirty="0"/>
              <a:t>Höhere Berufsfachschule (Zwei</a:t>
            </a:r>
            <a:r>
              <a:rPr lang="de-DE" altLang="de-DE" sz="3600" dirty="0"/>
              <a:t>jährig)</a:t>
            </a:r>
            <a:br>
              <a:rPr lang="de-DE" altLang="de-DE" sz="3600" dirty="0"/>
            </a:br>
            <a:br>
              <a:rPr lang="de-DE" altLang="de-DE" sz="1400" dirty="0"/>
            </a:br>
            <a:r>
              <a:rPr lang="de-DE" altLang="de-DE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(HBFS, aufbauend auf Mittlerem Abschluss)</a:t>
            </a:r>
            <a:br>
              <a:rPr lang="de-DE" altLang="de-DE" sz="3600" dirty="0"/>
            </a:br>
            <a:endParaRPr lang="de-DE" altLang="de-DE" sz="360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635" grpId="0"/>
      <p:bldP spid="66636" grpId="0"/>
      <p:bldP spid="666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6753225" y="6369050"/>
            <a:ext cx="2814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de-DE" alt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Anmeldung bis 31. März</a:t>
            </a:r>
          </a:p>
        </p:txBody>
      </p:sp>
      <p:graphicFrame>
        <p:nvGraphicFramePr>
          <p:cNvPr id="138336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825447"/>
              </p:ext>
            </p:extLst>
          </p:nvPr>
        </p:nvGraphicFramePr>
        <p:xfrm>
          <a:off x="1136650" y="1989138"/>
          <a:ext cx="7504113" cy="331470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79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4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8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Gießen u. Butzbach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Berufsfachschule für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08" marB="4570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Aliceschule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Sozialassistenz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08" marB="4570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5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WSO</a:t>
                      </a:r>
                    </a:p>
                  </a:txBody>
                  <a:tcPr marL="91436" marR="91436"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Bürowirtschaft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08" marB="4570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5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Fremdsprachensekretariat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08" marB="4570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5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Informationsverarbeitung - Wirtschaft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08" marB="4570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TLS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Informationstechnische Assistenten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08" marB="4570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5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BS-Butzbach</a:t>
                      </a:r>
                    </a:p>
                  </a:txBody>
                  <a:tcPr marL="91436" marR="91436"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Umweltschutztechnik</a:t>
                      </a:r>
                    </a:p>
                  </a:txBody>
                  <a:tcPr marL="91436" marR="91436" marT="45708" marB="45708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5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Gestaltungs- und Medientechnik</a:t>
                      </a:r>
                    </a:p>
                  </a:txBody>
                  <a:tcPr marL="91436" marR="91436" marT="45708" marB="45708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5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6" marR="91436" marT="45708" marB="4570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Solartechnik/Fotovoltaik</a:t>
                      </a:r>
                    </a:p>
                  </a:txBody>
                  <a:tcPr marL="91436" marR="91436" marT="45708" marB="45708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71">
            <a:extLst>
              <a:ext uri="{FF2B5EF4-FFF2-40B4-BE49-F238E27FC236}">
                <a16:creationId xmlns:a16="http://schemas.microsoft.com/office/drawing/2014/main" id="{BA0BC3AF-21F2-498F-AB25-B07357F816BF}"/>
              </a:ext>
            </a:extLst>
          </p:cNvPr>
          <p:cNvSpPr txBox="1">
            <a:spLocks noChangeArrowheads="1"/>
          </p:cNvSpPr>
          <p:nvPr/>
        </p:nvSpPr>
        <p:spPr>
          <a:xfrm>
            <a:off x="789235" y="349591"/>
            <a:ext cx="8545018" cy="762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600" i="0" dirty="0"/>
              <a:t>Höhere Berufsfachschule (Zwei</a:t>
            </a:r>
            <a:r>
              <a:rPr lang="de-DE" altLang="de-DE" sz="3600" dirty="0"/>
              <a:t>jährig)</a:t>
            </a:r>
            <a:br>
              <a:rPr lang="de-DE" altLang="de-DE" sz="3600" dirty="0"/>
            </a:br>
            <a:br>
              <a:rPr lang="de-DE" altLang="de-DE" sz="1400" dirty="0"/>
            </a:br>
            <a:r>
              <a:rPr lang="de-DE" altLang="de-DE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(HBFS, aufbauend auf Mittlerem Abschluss)</a:t>
            </a:r>
            <a:br>
              <a:rPr lang="de-DE" altLang="de-DE" sz="3600" dirty="0"/>
            </a:br>
            <a:endParaRPr lang="de-DE" altLang="de-DE" sz="3600" i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58850" y="1916832"/>
            <a:ext cx="743274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de-DE" altLang="de-DE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Aliceschule</a:t>
            </a:r>
          </a:p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endParaRPr lang="de-DE" altLang="de-DE" sz="500" b="0" i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de-DE" altLang="de-DE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Wirtschaftsschule am </a:t>
            </a:r>
            <a:r>
              <a:rPr lang="de-DE" altLang="de-DE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Oswaldsgarten</a:t>
            </a:r>
            <a:endParaRPr lang="de-DE" altLang="de-DE" b="0" i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endParaRPr lang="de-DE" altLang="de-DE" sz="500" b="0" i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de-DE" altLang="de-DE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Max-Weber-Schule</a:t>
            </a:r>
          </a:p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endParaRPr lang="de-DE" altLang="de-DE" sz="500" b="0" i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de-DE" altLang="de-DE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Theodor-Litt-Schule </a:t>
            </a:r>
          </a:p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endParaRPr lang="de-DE" altLang="de-DE" sz="500" b="0" i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de-DE" altLang="de-DE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Willy-Brandt-Schule</a:t>
            </a:r>
          </a:p>
          <a:p>
            <a:pPr algn="ctr">
              <a:spcBef>
                <a:spcPct val="20000"/>
              </a:spcBef>
              <a:buClrTx/>
              <a:buSzTx/>
              <a:buFontTx/>
              <a:buNone/>
              <a:defRPr/>
            </a:pPr>
            <a:endParaRPr lang="de-DE" altLang="de-DE" b="0" i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EE40A816-136E-4D8F-BDA6-4B34FEA3415C}"/>
              </a:ext>
            </a:extLst>
          </p:cNvPr>
          <p:cNvSpPr txBox="1">
            <a:spLocks noChangeArrowheads="1"/>
          </p:cNvSpPr>
          <p:nvPr/>
        </p:nvSpPr>
        <p:spPr>
          <a:xfrm>
            <a:off x="776536" y="347848"/>
            <a:ext cx="8077200" cy="70485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320040" indent="-32004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36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5 berufliche Schulen in Gießen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4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218542" y="1238250"/>
            <a:ext cx="7560766" cy="41042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</a:pPr>
            <a:r>
              <a:rPr lang="de-DE" altLang="de-DE" sz="2100" dirty="0"/>
              <a:t>Zielsetzung und Besonderheiten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Berufliche Qualifizierung und Fachhochschulreife</a:t>
            </a:r>
          </a:p>
          <a:p>
            <a:pPr marL="342900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</a:pPr>
            <a:r>
              <a:rPr lang="de-DE" altLang="de-DE" sz="2100" dirty="0"/>
              <a:t>Voraussetzung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Versetzung in die gymnasiale Oberstufe oder 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Mittlerer Abschluss mit D, E, M zweimal 3 und einmal 4 (oder besser 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)</a:t>
            </a:r>
            <a:b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</a:b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sowie Eignungsfeststellung der abgebenden Schule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Zusage eines Unternehmens zur Durchführung des gelenkten Praktikums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Beratungsbescheinigung vom Arbeitsamt oder von der Schule </a:t>
            </a:r>
          </a:p>
          <a:p>
            <a:pPr marL="342900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</a:pPr>
            <a:r>
              <a:rPr lang="de-DE" altLang="de-DE" sz="2100" dirty="0"/>
              <a:t>Bildungsgang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Dauer: Organisationsform A: 2 Jahre, Form B: 1 Jahr 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 A: 1. Jahr betriebliches Praktikum an drei Wochentagen</a:t>
            </a:r>
            <a:b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      2. Jahr allgemein bildender und Schwerpunkt bezogener UR</a:t>
            </a: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1218542" y="4995162"/>
            <a:ext cx="7961312" cy="76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</a:pPr>
            <a:r>
              <a:rPr lang="de-DE" altLang="de-DE" sz="2100" dirty="0"/>
              <a:t>Abschluss</a:t>
            </a:r>
            <a:br>
              <a:rPr lang="de-DE" altLang="de-DE" sz="2100" dirty="0"/>
            </a:br>
            <a:r>
              <a:rPr lang="de-DE" altLang="de-DE" sz="2100" dirty="0"/>
              <a:t>	</a:t>
            </a:r>
            <a:r>
              <a:rPr lang="de-DE" altLang="de-DE" sz="2100" dirty="0">
                <a:solidFill>
                  <a:schemeClr val="tx1">
                    <a:lumMod val="75000"/>
                  </a:schemeClr>
                </a:solidFill>
              </a:rPr>
              <a:t>Allgemeine Fachhochschulreife</a:t>
            </a:r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967D43BE-ED30-4FD3-9DBD-488ACCE911E6}"/>
              </a:ext>
            </a:extLst>
          </p:cNvPr>
          <p:cNvSpPr txBox="1">
            <a:spLocks noChangeArrowheads="1"/>
          </p:cNvSpPr>
          <p:nvPr/>
        </p:nvSpPr>
        <p:spPr>
          <a:xfrm>
            <a:off x="789235" y="349591"/>
            <a:ext cx="8545018" cy="762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600" i="0" dirty="0" err="1"/>
              <a:t>Fachoberschhule</a:t>
            </a:r>
            <a:r>
              <a:rPr lang="de-DE" altLang="de-DE" sz="3600" i="0" dirty="0"/>
              <a:t> (FOS)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5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5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6" grpId="0" build="p" bldLvl="2"/>
      <p:bldP spid="675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4664969" y="6405563"/>
            <a:ext cx="506482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de-DE" altLang="de-DE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Anmeldung bis 31. März über die bisher besuchte Schule</a:t>
            </a:r>
          </a:p>
        </p:txBody>
      </p:sp>
      <p:graphicFrame>
        <p:nvGraphicFramePr>
          <p:cNvPr id="142478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216032"/>
              </p:ext>
            </p:extLst>
          </p:nvPr>
        </p:nvGraphicFramePr>
        <p:xfrm>
          <a:off x="1352550" y="1500187"/>
          <a:ext cx="7369175" cy="420687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17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1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Gießen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Fachrichtung - Schwerpunkt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MWS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Wirtschaft – Wirtschaft und Verwaltung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Wirtschaft – Wirtschaftsinformatik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TLS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Bau- und Holztechnik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Elektrotechnik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Informationstechnik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Maschinenbau 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50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WBS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Ernährung</a:t>
                      </a:r>
                    </a:p>
                  </a:txBody>
                  <a:tcPr marL="91430" marR="91430" marT="19050" marB="0" horzOverflow="overflow"/>
                </a:tc>
                <a:extLst>
                  <a:ext uri="{0D108BD9-81ED-4DB2-BD59-A6C34878D82A}">
                    <a16:rowId xmlns:a16="http://schemas.microsoft.com/office/drawing/2014/main" val="3054783650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Gestaltung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Gesundheit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Agrarwirtschaft 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250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Textiltechnik und Bekleidung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30" marR="91430" marT="19050" marB="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ctangle 71">
            <a:extLst>
              <a:ext uri="{FF2B5EF4-FFF2-40B4-BE49-F238E27FC236}">
                <a16:creationId xmlns:a16="http://schemas.microsoft.com/office/drawing/2014/main" id="{14F5ADB6-0845-4026-9502-58150EF3347A}"/>
              </a:ext>
            </a:extLst>
          </p:cNvPr>
          <p:cNvSpPr txBox="1">
            <a:spLocks noChangeArrowheads="1"/>
          </p:cNvSpPr>
          <p:nvPr/>
        </p:nvSpPr>
        <p:spPr>
          <a:xfrm>
            <a:off x="789235" y="349591"/>
            <a:ext cx="8545018" cy="762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600" i="0" dirty="0"/>
              <a:t>Fachoberschule (FOS)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1712640" y="1117600"/>
            <a:ext cx="7272982" cy="5335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</a:pPr>
            <a:r>
              <a:rPr lang="de-DE" altLang="de-DE" sz="2100" dirty="0"/>
              <a:t>Zielsetzung und Besonderheiten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Gymnasiale Oberstufe der beruflichen Schulen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Abitur und berufliche Qualifizierung</a:t>
            </a:r>
          </a:p>
          <a:p>
            <a:pPr marL="342900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</a:pPr>
            <a:r>
              <a:rPr lang="de-DE" altLang="de-DE" sz="2100" dirty="0"/>
              <a:t>Voraussetzung 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Versetzung in die gymnasiale Oberstufe oder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Mittlerer Abschluss mit D, E, M und einer </a:t>
            </a:r>
            <a:r>
              <a:rPr lang="de-DE" alt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Nawi</a:t>
            </a: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im Schnitt besser als 3,0 </a:t>
            </a:r>
            <a:b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 in den übrigen Fächern im Schnitt besser als 3,0 sowie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Eignungsfeststellung der abgebenden Schule</a:t>
            </a:r>
          </a:p>
          <a:p>
            <a:pPr marL="342900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</a:pPr>
            <a:r>
              <a:rPr lang="de-DE" altLang="de-DE" sz="2100" dirty="0"/>
              <a:t>Bildungsgang 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Dauer: 3 Jahre (wie gymnasiale Oberstufe)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Beruflicher Schwerpunkt ist Leistungsfach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Zweite Fremdsprache entfällt (unter best. Voraussetzungen)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r>
              <a:rPr lang="de-DE" alt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Zentralabitur</a:t>
            </a:r>
          </a:p>
          <a:p>
            <a:pPr marL="548640" lvl="1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˃"/>
            </a:pPr>
            <a:endParaRPr lang="de-DE" alt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18288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»"/>
            </a:pPr>
            <a:r>
              <a:rPr lang="de-DE" altLang="de-DE" sz="2100" dirty="0"/>
              <a:t>Abschluss</a:t>
            </a:r>
            <a:br>
              <a:rPr lang="de-DE" altLang="de-DE" sz="2100" dirty="0"/>
            </a:br>
            <a:r>
              <a:rPr lang="de-DE" altLang="de-DE" sz="2100" dirty="0"/>
              <a:t>	 </a:t>
            </a:r>
            <a:r>
              <a:rPr lang="de-DE" altLang="de-DE" sz="2100" dirty="0">
                <a:solidFill>
                  <a:schemeClr val="tx1">
                    <a:lumMod val="75000"/>
                  </a:schemeClr>
                </a:solidFill>
              </a:rPr>
              <a:t>Allgemeine Hochschulreife = Abitur</a:t>
            </a:r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2DC71309-DA2B-429E-BDBD-B3C14E54D4C0}"/>
              </a:ext>
            </a:extLst>
          </p:cNvPr>
          <p:cNvSpPr txBox="1">
            <a:spLocks noChangeArrowheads="1"/>
          </p:cNvSpPr>
          <p:nvPr/>
        </p:nvSpPr>
        <p:spPr>
          <a:xfrm>
            <a:off x="789235" y="349591"/>
            <a:ext cx="8545018" cy="762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600" dirty="0"/>
              <a:t>Berufliches Gymnasium</a:t>
            </a:r>
            <a:r>
              <a:rPr lang="de-DE" altLang="de-DE" sz="3600" i="0" dirty="0"/>
              <a:t> (BG)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6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6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6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6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6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0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602978" y="1550988"/>
            <a:ext cx="7641878" cy="4824412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buClr>
                <a:schemeClr val="accent6">
                  <a:lumMod val="75000"/>
                </a:schemeClr>
              </a:buClr>
            </a:pPr>
            <a:r>
              <a:rPr lang="de-DE" sz="2100" dirty="0">
                <a:solidFill>
                  <a:schemeClr val="tx1"/>
                </a:solidFill>
              </a:rPr>
              <a:t>Gemeinsamkeiten mit der gymnasialen Oberstufe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Gemeinsame Verordnung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Zentralabitur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Zugangsberechtigung zu allen Studiengängen in Deutschland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>
              <a:buClr>
                <a:schemeClr val="accent6">
                  <a:lumMod val="75000"/>
                </a:schemeClr>
              </a:buClr>
            </a:pPr>
            <a:r>
              <a:rPr lang="de-DE" sz="2100" dirty="0">
                <a:solidFill>
                  <a:schemeClr val="tx1"/>
                </a:solidFill>
              </a:rPr>
              <a:t>Unterschiede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8-10 Wochen-Std. berufsbezogener Unterricht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Leistungskurse: 	1. wählbar aus (D, E, M,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Bio)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2. berufsbezogen 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Keine zweite Fremdsprache, </a:t>
            </a:r>
            <a:b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wenn Verpflichtung in Mittelstufe erfüllt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Kein Kunstunterricht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Kein Musikunterricht </a:t>
            </a:r>
          </a:p>
          <a:p>
            <a:pPr marL="548640" lvl="1" indent="-182880">
              <a:buClr>
                <a:schemeClr val="accent6">
                  <a:lumMod val="75000"/>
                </a:schemeClr>
              </a:buClr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Eine Naturwissenschaft in Q-Phase </a:t>
            </a:r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39AD8D20-EA7F-43F0-964A-525DE5BE82F4}"/>
              </a:ext>
            </a:extLst>
          </p:cNvPr>
          <p:cNvSpPr txBox="1">
            <a:spLocks noChangeArrowheads="1"/>
          </p:cNvSpPr>
          <p:nvPr/>
        </p:nvSpPr>
        <p:spPr>
          <a:xfrm>
            <a:off x="789235" y="349591"/>
            <a:ext cx="8545018" cy="762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600" dirty="0"/>
              <a:t>Berufliches Gymnasium</a:t>
            </a:r>
            <a:r>
              <a:rPr lang="de-DE" altLang="de-DE" sz="3600" i="0" dirty="0"/>
              <a:t> (BG)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656856" y="6265863"/>
            <a:ext cx="5810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har char="–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de-DE" altLang="de-DE" sz="18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Anmeldung bis Ende Februar</a:t>
            </a:r>
            <a:r>
              <a:rPr lang="de-DE" altLang="de-DE" sz="20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de-DE" altLang="de-DE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über die bisher besuchte Schule</a:t>
            </a:r>
          </a:p>
        </p:txBody>
      </p:sp>
      <p:graphicFrame>
        <p:nvGraphicFramePr>
          <p:cNvPr id="144497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23426"/>
              </p:ext>
            </p:extLst>
          </p:nvPr>
        </p:nvGraphicFramePr>
        <p:xfrm>
          <a:off x="1640632" y="2186617"/>
          <a:ext cx="6769100" cy="295035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7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0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0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Gießen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Fachrichtung - Schwerpunkt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34" marB="4573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99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Aliceschule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Biologietechnik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34" marB="4573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9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Gesundheit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34" marB="4573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9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Erziehungswissenschaft</a:t>
                      </a:r>
                      <a:endParaRPr kumimoji="0" lang="de-D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34" marB="4573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99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TLS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Bautechnik/Architektur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34" marB="45734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9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Mechatronik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34" marB="45734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99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Praktische Informatik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34" marB="45734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WSO</a:t>
                      </a:r>
                    </a:p>
                  </a:txBody>
                  <a:tcPr marL="91441" marR="91441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Wirtschaft und Verwaltung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34" marB="45734" horzOverflow="overflow"/>
                </a:tc>
                <a:extLst>
                  <a:ext uri="{0D108BD9-81ED-4DB2-BD59-A6C34878D82A}">
                    <a16:rowId xmlns:a16="http://schemas.microsoft.com/office/drawing/2014/main" val="2005970526"/>
                  </a:ext>
                </a:extLst>
              </a:tr>
            </a:tbl>
          </a:graphicData>
        </a:graphic>
      </p:graphicFrame>
      <p:sp>
        <p:nvSpPr>
          <p:cNvPr id="7" name="Rectangle 71">
            <a:extLst>
              <a:ext uri="{FF2B5EF4-FFF2-40B4-BE49-F238E27FC236}">
                <a16:creationId xmlns:a16="http://schemas.microsoft.com/office/drawing/2014/main" id="{C1E4017A-BB13-46D9-A45D-27687CFE273E}"/>
              </a:ext>
            </a:extLst>
          </p:cNvPr>
          <p:cNvSpPr txBox="1">
            <a:spLocks noChangeArrowheads="1"/>
          </p:cNvSpPr>
          <p:nvPr/>
        </p:nvSpPr>
        <p:spPr>
          <a:xfrm>
            <a:off x="789235" y="349591"/>
            <a:ext cx="8545018" cy="762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20040" indent="-320040" algn="l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3600" dirty="0"/>
              <a:t>Berufliches Gymnasium</a:t>
            </a:r>
            <a:r>
              <a:rPr lang="de-DE" altLang="de-DE" sz="3600" i="0" dirty="0"/>
              <a:t> (BG)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08584" y="1844824"/>
            <a:ext cx="4421188" cy="3443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altLang="de-DE" sz="3200" dirty="0"/>
              <a:t>Aliceschule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Ernährung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Körperpflege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Sozialwesen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Biologietechnik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Gesundheit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Pädagogik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776536" y="347848"/>
            <a:ext cx="8077200" cy="70485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320040" indent="-32004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36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5 berufliche Schulen in Gießen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1449387"/>
            <a:ext cx="528161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76536" y="1715209"/>
            <a:ext cx="7416800" cy="137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altLang="de-DE" sz="3200" dirty="0"/>
              <a:t>Wirtschaftsschule </a:t>
            </a:r>
            <a:br>
              <a:rPr lang="de-DE" altLang="de-DE" sz="3200" dirty="0"/>
            </a:br>
            <a:r>
              <a:rPr lang="de-DE" altLang="de-DE" sz="3200" dirty="0"/>
              <a:t>am </a:t>
            </a:r>
            <a:r>
              <a:rPr lang="de-DE" altLang="de-DE" sz="3200" dirty="0" err="1"/>
              <a:t>Oswaldsgarten</a:t>
            </a:r>
            <a:endParaRPr lang="de-DE" altLang="de-DE" sz="3200" dirty="0"/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Wirtschaft und Verwaltung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776536" y="4292600"/>
            <a:ext cx="542925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»"/>
            </a:pPr>
            <a:r>
              <a:rPr lang="de-DE" altLang="de-DE" sz="3200" dirty="0">
                <a:solidFill>
                  <a:schemeClr val="tx2"/>
                </a:solidFill>
              </a:rPr>
              <a:t>Max-Weber-Schule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˃"/>
            </a:pPr>
            <a:r>
              <a:rPr lang="de-DE" altLang="de-DE" dirty="0"/>
              <a:t>Wirtschaft und Verwaltung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˃"/>
            </a:pPr>
            <a:r>
              <a:rPr lang="de-DE" altLang="de-DE" dirty="0"/>
              <a:t>Wirtschaftsinformatik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˃"/>
            </a:pPr>
            <a:endParaRPr lang="de-DE" altLang="de-DE" dirty="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776536" y="347848"/>
            <a:ext cx="8077200" cy="70485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320040" indent="-32004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36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5 berufliche Schulen in Gießen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47"/>
          <a:stretch>
            <a:fillRect/>
          </a:stretch>
        </p:blipFill>
        <p:spPr bwMode="auto">
          <a:xfrm>
            <a:off x="5240338" y="1700213"/>
            <a:ext cx="447675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4149725"/>
            <a:ext cx="447675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4"/>
      <p:bldP spid="74764" grpId="0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027"/>
          <p:cNvSpPr>
            <a:spLocks noGrp="1" noChangeArrowheads="1"/>
          </p:cNvSpPr>
          <p:nvPr>
            <p:ph sz="quarter" idx="13"/>
          </p:nvPr>
        </p:nvSpPr>
        <p:spPr>
          <a:xfrm>
            <a:off x="776536" y="1485900"/>
            <a:ext cx="5105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altLang="de-DE" sz="3200" dirty="0"/>
              <a:t>Theodor-Litt-Schule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Metalltechnik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Fahrzeugtechnik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Mechatronik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Elektrotechnik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Bautechnik 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Holztechnik</a:t>
            </a: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altLang="de-DE" dirty="0"/>
              <a:t>Informationstechnik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776536" y="347848"/>
            <a:ext cx="8077200" cy="70485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320040" indent="-32004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36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5 berufliche Schulen in Gießen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04" y="2060848"/>
            <a:ext cx="54117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776536" y="1484784"/>
            <a:ext cx="5613400" cy="4619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altLang="de-DE" sz="3200" dirty="0"/>
              <a:t>Willy-Brandt-Schule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Agrarwirtschaft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Drucktechnik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Einzelhandelskaufleute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Ernährung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Gesundheit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Farbtechnik und Raumgestaltung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Holztechnik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Textiltechnik und Bekleidung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776536" y="347848"/>
            <a:ext cx="8077200" cy="70485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320040" indent="-32004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36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5 berufliche Schulen in Gießen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36" y="2031677"/>
            <a:ext cx="4702175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 bldLvl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712913" y="2024063"/>
            <a:ext cx="7704137" cy="27733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DE" altLang="de-DE" sz="3200" dirty="0"/>
              <a:t>Berufs- und Technikerschule Butzbach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Automatisierungstechnik und Metalltechnik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Energie- und Umwelttechnik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Elektrotechnik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Ernährung und Gastronomie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Gestaltungs- und Medientechnik</a:t>
            </a: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776536" y="347848"/>
            <a:ext cx="8077200" cy="70485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320040" indent="-32004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36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Berufliche Schule in Butzbach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 bldLvl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>
            <a:grpSpLocks/>
          </p:cNvGrpSpPr>
          <p:nvPr/>
        </p:nvGrpSpPr>
        <p:grpSpPr bwMode="auto">
          <a:xfrm>
            <a:off x="488504" y="5389563"/>
            <a:ext cx="9037638" cy="1003300"/>
            <a:chOff x="307974" y="5377658"/>
            <a:chExt cx="9037513" cy="1003300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auto">
            <a:xfrm>
              <a:off x="307974" y="5377658"/>
              <a:ext cx="9037513" cy="1003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3796" name="Line 10"/>
            <p:cNvSpPr>
              <a:spLocks noChangeShapeType="1"/>
            </p:cNvSpPr>
            <p:nvPr/>
          </p:nvSpPr>
          <p:spPr bwMode="auto">
            <a:xfrm>
              <a:off x="2792378" y="5388771"/>
              <a:ext cx="0" cy="9826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3797" name="Rectangle 11"/>
            <p:cNvSpPr>
              <a:spLocks noChangeArrowheads="1"/>
            </p:cNvSpPr>
            <p:nvPr/>
          </p:nvSpPr>
          <p:spPr bwMode="auto">
            <a:xfrm>
              <a:off x="307974" y="5545933"/>
              <a:ext cx="2502254" cy="674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2000" b="0" i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SchülerInnen</a:t>
              </a:r>
              <a:r>
                <a:rPr lang="de-DE" altLang="de-DE" sz="20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de-DE" altLang="de-DE" sz="1800" b="0" i="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ohne</a:t>
              </a:r>
              <a:r>
                <a:rPr lang="de-DE" altLang="de-DE" sz="18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8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Hauptschulabschluss</a:t>
              </a:r>
            </a:p>
          </p:txBody>
        </p:sp>
        <p:sp>
          <p:nvSpPr>
            <p:cNvPr id="33798" name="Rectangle 12"/>
            <p:cNvSpPr>
              <a:spLocks noChangeArrowheads="1"/>
            </p:cNvSpPr>
            <p:nvPr/>
          </p:nvSpPr>
          <p:spPr bwMode="auto">
            <a:xfrm>
              <a:off x="3379745" y="5682458"/>
              <a:ext cx="5918118" cy="427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2200" b="0" i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SchülerInnen</a:t>
              </a:r>
              <a:r>
                <a:rPr lang="de-DE" altLang="de-DE" sz="22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de-DE" altLang="de-DE" sz="2200" b="0" i="0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mit</a:t>
              </a:r>
              <a:r>
                <a:rPr lang="de-DE" altLang="de-DE" sz="22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Hauptschulabschluss</a:t>
              </a:r>
            </a:p>
          </p:txBody>
        </p:sp>
      </p:grpSp>
      <p:grpSp>
        <p:nvGrpSpPr>
          <p:cNvPr id="5" name="Gruppieren 4"/>
          <p:cNvGrpSpPr>
            <a:grpSpLocks/>
          </p:cNvGrpSpPr>
          <p:nvPr/>
        </p:nvGrpSpPr>
        <p:grpSpPr bwMode="auto">
          <a:xfrm>
            <a:off x="1101279" y="1919288"/>
            <a:ext cx="2544763" cy="2859088"/>
            <a:chOff x="920552" y="1908175"/>
            <a:chExt cx="2544855" cy="2859497"/>
          </a:xfrm>
        </p:grpSpPr>
        <p:sp>
          <p:nvSpPr>
            <p:cNvPr id="33817" name="Rectangle 4"/>
            <p:cNvSpPr>
              <a:spLocks noChangeArrowheads="1"/>
            </p:cNvSpPr>
            <p:nvPr/>
          </p:nvSpPr>
          <p:spPr bwMode="auto">
            <a:xfrm>
              <a:off x="920552" y="3789632"/>
              <a:ext cx="2544855" cy="9780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3818" name="Rectangle 6"/>
            <p:cNvSpPr>
              <a:spLocks noChangeArrowheads="1"/>
            </p:cNvSpPr>
            <p:nvPr/>
          </p:nvSpPr>
          <p:spPr bwMode="auto">
            <a:xfrm>
              <a:off x="1098358" y="3743587"/>
              <a:ext cx="2279732" cy="951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Bildungsgänge zur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Berufsvorbereitung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Auch: Programm 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400" b="0" i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PuSch</a:t>
              </a: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und </a:t>
              </a:r>
              <a:r>
                <a:rPr lang="de-DE" altLang="de-DE" sz="1400" b="0" i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InteA</a:t>
              </a:r>
              <a:endParaRPr lang="de-DE" altLang="de-DE" sz="1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3816" name="Text Box 30"/>
            <p:cNvSpPr txBox="1">
              <a:spLocks noChangeArrowheads="1"/>
            </p:cNvSpPr>
            <p:nvPr/>
          </p:nvSpPr>
          <p:spPr bwMode="auto">
            <a:xfrm>
              <a:off x="979292" y="1908175"/>
              <a:ext cx="2438488" cy="1384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de-DE" altLang="de-DE" sz="1600" b="0" i="0" dirty="0">
                  <a:latin typeface="+mn-lt"/>
                </a:rPr>
                <a:t>Hauptschulabschluss</a:t>
              </a:r>
            </a:p>
            <a:p>
              <a:pPr eaLnBrk="1" hangingPunct="1"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de-DE" altLang="de-DE" sz="1600" b="0" i="0" dirty="0">
                  <a:latin typeface="+mn-lt"/>
                </a:rPr>
                <a:t>Qualifizierender Hauptschulabschluss</a:t>
              </a:r>
            </a:p>
            <a:p>
              <a:pPr eaLnBrk="1" hangingPunct="1"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de-DE" altLang="de-DE" sz="1600" b="0" i="0" dirty="0">
                  <a:latin typeface="+mn-lt"/>
                </a:rPr>
                <a:t>(Mittlerer Abschluss)</a:t>
              </a:r>
            </a:p>
          </p:txBody>
        </p:sp>
      </p:grpSp>
      <p:grpSp>
        <p:nvGrpSpPr>
          <p:cNvPr id="16423" name="Group 39"/>
          <p:cNvGrpSpPr>
            <a:grpSpLocks/>
          </p:cNvGrpSpPr>
          <p:nvPr/>
        </p:nvGrpSpPr>
        <p:grpSpPr bwMode="auto">
          <a:xfrm>
            <a:off x="3747642" y="2781301"/>
            <a:ext cx="1884362" cy="1992312"/>
            <a:chOff x="2929" y="1951"/>
            <a:chExt cx="1187" cy="1074"/>
          </a:xfrm>
        </p:grpSpPr>
        <p:grpSp>
          <p:nvGrpSpPr>
            <p:cNvPr id="20503" name="Group 25"/>
            <p:cNvGrpSpPr>
              <a:grpSpLocks/>
            </p:cNvGrpSpPr>
            <p:nvPr/>
          </p:nvGrpSpPr>
          <p:grpSpPr bwMode="auto">
            <a:xfrm>
              <a:off x="2929" y="2475"/>
              <a:ext cx="1187" cy="550"/>
              <a:chOff x="2548" y="2408"/>
              <a:chExt cx="1096" cy="900"/>
            </a:xfrm>
          </p:grpSpPr>
          <p:sp>
            <p:nvSpPr>
              <p:cNvPr id="33813" name="Rectangle 5"/>
              <p:cNvSpPr>
                <a:spLocks noChangeArrowheads="1"/>
              </p:cNvSpPr>
              <p:nvPr/>
            </p:nvSpPr>
            <p:spPr bwMode="auto">
              <a:xfrm>
                <a:off x="2548" y="2451"/>
                <a:ext cx="1096" cy="85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8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har char="–"/>
                  <a:defRPr sz="24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–"/>
                  <a:defRPr sz="20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sz="20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100000"/>
                  <a:buFontTx/>
                  <a:buChar char="•"/>
                  <a:defRPr/>
                </a:pPr>
                <a:endParaRPr lang="de-DE" altLang="de-DE" sz="1800" i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3814" name="Rectangle 7"/>
              <p:cNvSpPr>
                <a:spLocks noChangeArrowheads="1"/>
              </p:cNvSpPr>
              <p:nvPr/>
            </p:nvSpPr>
            <p:spPr bwMode="auto">
              <a:xfrm>
                <a:off x="2576" y="2408"/>
                <a:ext cx="882" cy="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de-DE" altLang="de-DE" sz="14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Berufs- </a:t>
                </a:r>
                <a:br>
                  <a:rPr lang="de-DE" altLang="de-DE" sz="14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</a:br>
                <a:r>
                  <a:rPr lang="de-DE" altLang="de-DE" sz="1400" b="0" i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grundbildungsjahr</a:t>
                </a:r>
                <a:r>
                  <a:rPr lang="de-DE" altLang="de-DE" sz="14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:br>
                  <a:rPr lang="de-DE" altLang="de-DE" sz="14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</a:br>
                <a:r>
                  <a:rPr lang="de-DE" altLang="de-DE" sz="14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(BGJ) </a:t>
                </a:r>
                <a:br>
                  <a:rPr lang="de-DE" altLang="de-DE" sz="16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</a:br>
                <a:r>
                  <a:rPr lang="de-DE" altLang="de-DE" sz="12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(nur Holztechnik)</a:t>
                </a:r>
              </a:p>
            </p:txBody>
          </p:sp>
        </p:grpSp>
        <p:sp>
          <p:nvSpPr>
            <p:cNvPr id="33812" name="Text Box 31"/>
            <p:cNvSpPr txBox="1">
              <a:spLocks noChangeArrowheads="1"/>
            </p:cNvSpPr>
            <p:nvPr/>
          </p:nvSpPr>
          <p:spPr bwMode="auto">
            <a:xfrm>
              <a:off x="2935" y="1951"/>
              <a:ext cx="1083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  <a:defRPr/>
              </a:pPr>
              <a:r>
                <a:rPr lang="de-DE" altLang="de-DE" sz="1600" b="0" i="0" dirty="0">
                  <a:latin typeface="+mn-lt"/>
                </a:rPr>
                <a:t>Anrechnung:</a:t>
              </a:r>
            </a:p>
            <a:p>
              <a:pPr eaLnBrk="1" hangingPunct="1">
                <a:buClrTx/>
                <a:buSzTx/>
                <a:buFontTx/>
                <a:buNone/>
                <a:defRPr/>
              </a:pPr>
              <a:r>
                <a:rPr lang="de-DE" altLang="de-DE" sz="1600" b="0" i="0" dirty="0">
                  <a:latin typeface="+mn-lt"/>
                </a:rPr>
                <a:t>1. Ausbildungsjahr</a:t>
              </a:r>
            </a:p>
          </p:txBody>
        </p:sp>
      </p:grpSp>
      <p:grpSp>
        <p:nvGrpSpPr>
          <p:cNvPr id="6" name="Gruppieren 5"/>
          <p:cNvGrpSpPr>
            <a:grpSpLocks/>
          </p:cNvGrpSpPr>
          <p:nvPr/>
        </p:nvGrpSpPr>
        <p:grpSpPr bwMode="auto">
          <a:xfrm>
            <a:off x="5684392" y="1919288"/>
            <a:ext cx="1868487" cy="2847975"/>
            <a:chOff x="5504147" y="1908175"/>
            <a:chExt cx="1868488" cy="2847671"/>
          </a:xfrm>
        </p:grpSpPr>
        <p:sp>
          <p:nvSpPr>
            <p:cNvPr id="33807" name="Rectangle 8"/>
            <p:cNvSpPr>
              <a:spLocks noChangeArrowheads="1"/>
            </p:cNvSpPr>
            <p:nvPr/>
          </p:nvSpPr>
          <p:spPr bwMode="auto">
            <a:xfrm>
              <a:off x="5556534" y="2912956"/>
              <a:ext cx="1816101" cy="184289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3808" name="Line 9"/>
            <p:cNvSpPr>
              <a:spLocks noChangeShapeType="1"/>
            </p:cNvSpPr>
            <p:nvPr/>
          </p:nvSpPr>
          <p:spPr bwMode="auto">
            <a:xfrm>
              <a:off x="5735922" y="3792337"/>
              <a:ext cx="14573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3809" name="Rectangle 14"/>
            <p:cNvSpPr>
              <a:spLocks noChangeArrowheads="1"/>
            </p:cNvSpPr>
            <p:nvPr/>
          </p:nvSpPr>
          <p:spPr bwMode="auto">
            <a:xfrm>
              <a:off x="5647022" y="2912956"/>
              <a:ext cx="1649493" cy="736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Zweijährige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Berufsfachschule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(BFS)</a:t>
              </a:r>
            </a:p>
          </p:txBody>
        </p:sp>
        <p:sp>
          <p:nvSpPr>
            <p:cNvPr id="33810" name="Text Box 32"/>
            <p:cNvSpPr txBox="1">
              <a:spLocks noChangeArrowheads="1"/>
            </p:cNvSpPr>
            <p:nvPr/>
          </p:nvSpPr>
          <p:spPr bwMode="auto">
            <a:xfrm>
              <a:off x="5504147" y="1908175"/>
              <a:ext cx="1793890" cy="8309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  <a:defRPr/>
              </a:pPr>
              <a:r>
                <a:rPr lang="de-DE" altLang="de-DE" sz="1600" b="0" i="0" dirty="0">
                  <a:latin typeface="+mn-lt"/>
                </a:rPr>
                <a:t>Mittlerer Abschluss</a:t>
              </a:r>
            </a:p>
            <a:p>
              <a:pPr eaLnBrk="1" hangingPunct="1">
                <a:buClrTx/>
                <a:buSzTx/>
                <a:buFontTx/>
                <a:buNone/>
                <a:defRPr/>
              </a:pPr>
              <a:r>
                <a:rPr lang="de-DE" altLang="de-DE" sz="1600" b="0" i="0" dirty="0">
                  <a:latin typeface="+mn-lt"/>
                </a:rPr>
                <a:t>und Anrechnung:</a:t>
              </a:r>
            </a:p>
            <a:p>
              <a:pPr eaLnBrk="1" hangingPunct="1">
                <a:buClrTx/>
                <a:buSzTx/>
                <a:buFontTx/>
                <a:buNone/>
                <a:defRPr/>
              </a:pPr>
              <a:r>
                <a:rPr lang="de-DE" altLang="de-DE" sz="1600" b="0" i="0" dirty="0">
                  <a:latin typeface="+mn-lt"/>
                </a:rPr>
                <a:t>1. Ausbildungsjahr</a:t>
              </a:r>
            </a:p>
          </p:txBody>
        </p:sp>
      </p:grpSp>
      <p:grpSp>
        <p:nvGrpSpPr>
          <p:cNvPr id="4" name="Gruppieren 3"/>
          <p:cNvGrpSpPr>
            <a:grpSpLocks/>
          </p:cNvGrpSpPr>
          <p:nvPr/>
        </p:nvGrpSpPr>
        <p:grpSpPr bwMode="auto">
          <a:xfrm>
            <a:off x="1079054" y="4786313"/>
            <a:ext cx="7721600" cy="603250"/>
            <a:chOff x="899147" y="4775199"/>
            <a:chExt cx="7720773" cy="602460"/>
          </a:xfrm>
        </p:grpSpPr>
        <p:sp>
          <p:nvSpPr>
            <p:cNvPr id="33803" name="AutoShape 15"/>
            <p:cNvSpPr>
              <a:spLocks noChangeArrowheads="1"/>
            </p:cNvSpPr>
            <p:nvPr/>
          </p:nvSpPr>
          <p:spPr bwMode="auto">
            <a:xfrm rot="16200000">
              <a:off x="882840" y="4797848"/>
              <a:ext cx="596118" cy="563503"/>
            </a:xfrm>
            <a:prstGeom prst="rightArrow">
              <a:avLst>
                <a:gd name="adj1" fmla="val 50000"/>
                <a:gd name="adj2" fmla="val 53512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3804" name="AutoShape 17"/>
            <p:cNvSpPr>
              <a:spLocks noChangeArrowheads="1"/>
            </p:cNvSpPr>
            <p:nvPr/>
          </p:nvSpPr>
          <p:spPr bwMode="auto">
            <a:xfrm rot="16200000">
              <a:off x="4211470" y="4791507"/>
              <a:ext cx="596118" cy="563502"/>
            </a:xfrm>
            <a:prstGeom prst="rightArrow">
              <a:avLst>
                <a:gd name="adj1" fmla="val 50000"/>
                <a:gd name="adj2" fmla="val 5296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3805" name="AutoShape 18"/>
            <p:cNvSpPr>
              <a:spLocks noChangeArrowheads="1"/>
            </p:cNvSpPr>
            <p:nvPr/>
          </p:nvSpPr>
          <p:spPr bwMode="auto">
            <a:xfrm rot="16200000">
              <a:off x="6255951" y="4797849"/>
              <a:ext cx="596118" cy="563502"/>
            </a:xfrm>
            <a:prstGeom prst="rightArrow">
              <a:avLst>
                <a:gd name="adj1" fmla="val 50000"/>
                <a:gd name="adj2" fmla="val 5296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3806" name="AutoShape 37"/>
            <p:cNvSpPr>
              <a:spLocks noChangeArrowheads="1"/>
            </p:cNvSpPr>
            <p:nvPr/>
          </p:nvSpPr>
          <p:spPr bwMode="auto">
            <a:xfrm rot="16200000">
              <a:off x="2865414" y="4791507"/>
              <a:ext cx="596118" cy="563502"/>
            </a:xfrm>
            <a:prstGeom prst="rightArrow">
              <a:avLst>
                <a:gd name="adj1" fmla="val 50000"/>
                <a:gd name="adj2" fmla="val 5296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3" name="AutoShape 18"/>
            <p:cNvSpPr>
              <a:spLocks noChangeArrowheads="1"/>
            </p:cNvSpPr>
            <p:nvPr/>
          </p:nvSpPr>
          <p:spPr bwMode="auto">
            <a:xfrm rot="16200000">
              <a:off x="8039317" y="4793886"/>
              <a:ext cx="597703" cy="563502"/>
            </a:xfrm>
            <a:prstGeom prst="rightArrow">
              <a:avLst>
                <a:gd name="adj1" fmla="val 50000"/>
                <a:gd name="adj2" fmla="val 52963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7" name="Gruppieren 6"/>
          <p:cNvGrpSpPr>
            <a:grpSpLocks/>
          </p:cNvGrpSpPr>
          <p:nvPr/>
        </p:nvGrpSpPr>
        <p:grpSpPr bwMode="auto">
          <a:xfrm>
            <a:off x="7648129" y="1581151"/>
            <a:ext cx="1846263" cy="3186112"/>
            <a:chOff x="7467394" y="1569621"/>
            <a:chExt cx="1846263" cy="3185956"/>
          </a:xfrm>
        </p:grpSpPr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7467394" y="1988700"/>
              <a:ext cx="1846263" cy="276687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altLang="de-DE" sz="18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7664244" y="3774550"/>
              <a:ext cx="14573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7522957" y="2080771"/>
              <a:ext cx="1646286" cy="705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Dreijährige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4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Berufsausbildung</a:t>
              </a:r>
            </a:p>
            <a:p>
              <a:pPr>
                <a:buClrTx/>
                <a:buSzTx/>
                <a:buFontTx/>
                <a:buNone/>
                <a:defRPr/>
              </a:pPr>
              <a:r>
                <a:rPr lang="de-DE" altLang="de-DE" sz="12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(</a:t>
              </a:r>
              <a:r>
                <a:rPr lang="de-DE" altLang="de-DE" sz="1200" b="0" i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MaßschneiderIn</a:t>
              </a:r>
              <a:r>
                <a:rPr lang="de-DE" altLang="de-DE" sz="12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)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7580107" y="1569621"/>
              <a:ext cx="1511439" cy="33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buClr>
                  <a:schemeClr val="tx2"/>
                </a:buClr>
                <a:buSzPct val="75000"/>
                <a:buFont typeface="Monotype Sorts" pitchFamily="2" charset="2"/>
                <a:buChar char="n"/>
                <a:defRPr sz="32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har char="–"/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  <a:defRPr/>
              </a:pPr>
              <a:r>
                <a:rPr lang="de-DE" altLang="de-DE" sz="1600" b="0" i="0" dirty="0">
                  <a:latin typeface="+mn-lt"/>
                </a:rPr>
                <a:t>Berufsabschluss</a:t>
              </a:r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>
              <a:off x="7664244" y="2914167"/>
              <a:ext cx="14573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  <a:buFontTx/>
                <a:buChar char="•"/>
                <a:defRPr/>
              </a:pPr>
              <a:endParaRPr lang="de-DE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sp>
        <p:nvSpPr>
          <p:cNvPr id="36" name="Rectangle 7">
            <a:extLst>
              <a:ext uri="{FF2B5EF4-FFF2-40B4-BE49-F238E27FC236}">
                <a16:creationId xmlns:a16="http://schemas.microsoft.com/office/drawing/2014/main" id="{DDEF310F-0C2F-4E73-93C6-B5A213892D32}"/>
              </a:ext>
            </a:extLst>
          </p:cNvPr>
          <p:cNvSpPr txBox="1">
            <a:spLocks noChangeArrowheads="1"/>
          </p:cNvSpPr>
          <p:nvPr/>
        </p:nvSpPr>
        <p:spPr>
          <a:xfrm>
            <a:off x="776536" y="347848"/>
            <a:ext cx="8077200" cy="70485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320040" indent="-32004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36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Vollschulische Möglichkeiten für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451845" y="1484784"/>
            <a:ext cx="8105775" cy="4824685"/>
          </a:xfrm>
        </p:spPr>
        <p:txBody>
          <a:bodyPr rtlCol="0">
            <a:normAutofit fontScale="92500" lnSpcReduction="10000"/>
          </a:bodyPr>
          <a:lstStyle/>
          <a:p>
            <a:pPr indent="-18288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400" dirty="0">
                <a:solidFill>
                  <a:schemeClr val="tx1"/>
                </a:solidFill>
              </a:rPr>
              <a:t>Zielsetzungen und Besonderheiten</a:t>
            </a:r>
          </a:p>
          <a:p>
            <a:pPr marL="548640" lvl="1"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Erkennen von beruflichen Neigungen und Fähigkeiten</a:t>
            </a:r>
          </a:p>
          <a:p>
            <a:pPr marL="548640" lvl="1"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Vermittlung von beruflichen Basisqualifikationen</a:t>
            </a:r>
          </a:p>
          <a:p>
            <a:pPr marL="548640" lvl="1"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Vorbereitung auf Berufsausbildung oder Arbeitsverhältnis</a:t>
            </a:r>
          </a:p>
          <a:p>
            <a:pPr marL="548640" lvl="1"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Persönlichkeitsbildung</a:t>
            </a:r>
          </a:p>
          <a:p>
            <a:pPr marL="548640" lvl="1"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sozialpädagogische Begleitung</a:t>
            </a:r>
          </a:p>
          <a:p>
            <a:pPr indent="-18288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400" dirty="0">
                <a:solidFill>
                  <a:schemeClr val="tx1"/>
                </a:solidFill>
              </a:rPr>
              <a:t>Voraussetzung: 9 Schulbesuchsjahre (mind. Jahrgangsstufe 8)</a:t>
            </a:r>
            <a:br>
              <a:rPr lang="de-DE" alt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altLang="de-DE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400" dirty="0">
                <a:solidFill>
                  <a:schemeClr val="tx1"/>
                </a:solidFill>
              </a:rPr>
              <a:t>Bildungsgang</a:t>
            </a:r>
          </a:p>
          <a:p>
            <a:pPr marL="548640" lvl="1"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Dauer: 1 Jahr</a:t>
            </a:r>
          </a:p>
          <a:p>
            <a:pPr marL="548640" lvl="1"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Qualifizierungsbausteine in projektorientierten UR-Formen</a:t>
            </a:r>
          </a:p>
          <a:p>
            <a:pPr marL="548640" lvl="1" indent="-182880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Betriebliche Praktika (Blockpraktikum oder </a:t>
            </a:r>
            <a:r>
              <a:rPr lang="de-DE" altLang="de-DE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betriebl</a:t>
            </a: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de-DE" altLang="de-DE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Lerntage</a:t>
            </a: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mögl.)</a:t>
            </a:r>
            <a:b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altLang="de-DE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2400" dirty="0">
                <a:solidFill>
                  <a:schemeClr val="tx1"/>
                </a:solidFill>
              </a:rPr>
              <a:t>Abschluss</a:t>
            </a:r>
            <a:r>
              <a:rPr lang="de-DE" alt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Abschlusszeugnis</a:t>
            </a:r>
          </a:p>
          <a:p>
            <a:pPr lvl="1" indent="-18288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de-DE" altLang="de-D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ggf. Hauptschulabschluss, qualifizierender HA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76536" y="359730"/>
            <a:ext cx="8208912" cy="126907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320040" indent="-320040">
              <a:lnSpc>
                <a:spcPct val="9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36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de-DE" altLang="de-DE" b="1" dirty="0"/>
              <a:t>Bildungsgänge zur Berufsvorbereitung</a:t>
            </a:r>
            <a:r>
              <a:rPr lang="de-DE" altLang="de-DE" sz="1200" b="1" dirty="0"/>
              <a:t> </a:t>
            </a:r>
            <a:br>
              <a:rPr lang="de-DE" altLang="de-DE" sz="1200" b="1" dirty="0"/>
            </a:br>
            <a:br>
              <a:rPr lang="de-DE" altLang="de-DE" sz="1200" b="1" dirty="0"/>
            </a:br>
            <a:endParaRPr lang="de-DE" alt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LS-orange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LS-orange" id="{479B6119-D80D-4FB9-907B-A1F02B37DFBB}" vid="{4F47B029-9B30-4850-8C25-196446791902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ermal">
    <a:dk1>
      <a:srgbClr val="4D5B6B"/>
    </a:dk1>
    <a:lt1>
      <a:srgbClr val="FFFFFF"/>
    </a:lt1>
    <a:dk2>
      <a:srgbClr val="675D59"/>
    </a:dk2>
    <a:lt2>
      <a:srgbClr val="E8DED8"/>
    </a:lt2>
    <a:accent1>
      <a:srgbClr val="FF7605"/>
    </a:accent1>
    <a:accent2>
      <a:srgbClr val="7F7F7F"/>
    </a:accent2>
    <a:accent3>
      <a:srgbClr val="7F5185"/>
    </a:accent3>
    <a:accent4>
      <a:srgbClr val="89AAD3"/>
    </a:accent4>
    <a:accent5>
      <a:srgbClr val="8F5B4B"/>
    </a:accent5>
    <a:accent6>
      <a:srgbClr val="C84340"/>
    </a:accent6>
    <a:hlink>
      <a:srgbClr val="89AAD3"/>
    </a:hlink>
    <a:folHlink>
      <a:srgbClr val="795185"/>
    </a:folHlink>
  </a:clrScheme>
</a:themeOverride>
</file>

<file path=ppt/theme/themeOverride2.xml><?xml version="1.0" encoding="utf-8"?>
<a:themeOverride xmlns:a="http://schemas.openxmlformats.org/drawingml/2006/main">
  <a:clrScheme name="Thermal">
    <a:dk1>
      <a:srgbClr val="4D5B6B"/>
    </a:dk1>
    <a:lt1>
      <a:srgbClr val="FFFFFF"/>
    </a:lt1>
    <a:dk2>
      <a:srgbClr val="675D59"/>
    </a:dk2>
    <a:lt2>
      <a:srgbClr val="E8DED8"/>
    </a:lt2>
    <a:accent1>
      <a:srgbClr val="FF7605"/>
    </a:accent1>
    <a:accent2>
      <a:srgbClr val="7F7F7F"/>
    </a:accent2>
    <a:accent3>
      <a:srgbClr val="7F5185"/>
    </a:accent3>
    <a:accent4>
      <a:srgbClr val="89AAD3"/>
    </a:accent4>
    <a:accent5>
      <a:srgbClr val="8F5B4B"/>
    </a:accent5>
    <a:accent6>
      <a:srgbClr val="C84340"/>
    </a:accent6>
    <a:hlink>
      <a:srgbClr val="89AAD3"/>
    </a:hlink>
    <a:folHlink>
      <a:srgbClr val="795185"/>
    </a:folHlink>
  </a:clrScheme>
</a:themeOverride>
</file>

<file path=ppt/theme/themeOverride3.xml><?xml version="1.0" encoding="utf-8"?>
<a:themeOverride xmlns:a="http://schemas.openxmlformats.org/drawingml/2006/main">
  <a:clrScheme name="Thermal">
    <a:dk1>
      <a:srgbClr val="4D5B6B"/>
    </a:dk1>
    <a:lt1>
      <a:srgbClr val="FFFFFF"/>
    </a:lt1>
    <a:dk2>
      <a:srgbClr val="675D59"/>
    </a:dk2>
    <a:lt2>
      <a:srgbClr val="E8DED8"/>
    </a:lt2>
    <a:accent1>
      <a:srgbClr val="FF7605"/>
    </a:accent1>
    <a:accent2>
      <a:srgbClr val="7F7F7F"/>
    </a:accent2>
    <a:accent3>
      <a:srgbClr val="7F5185"/>
    </a:accent3>
    <a:accent4>
      <a:srgbClr val="89AAD3"/>
    </a:accent4>
    <a:accent5>
      <a:srgbClr val="8F5B4B"/>
    </a:accent5>
    <a:accent6>
      <a:srgbClr val="C84340"/>
    </a:accent6>
    <a:hlink>
      <a:srgbClr val="89AAD3"/>
    </a:hlink>
    <a:folHlink>
      <a:srgbClr val="79518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14</Pages>
  <Words>1229</Words>
  <Application>Microsoft Office PowerPoint</Application>
  <PresentationFormat>A4-Papier (210 x 297 mm)</PresentationFormat>
  <Paragraphs>336</Paragraphs>
  <Slides>24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</vt:lpstr>
      <vt:lpstr>Georgia</vt:lpstr>
      <vt:lpstr>Monotype Sorts</vt:lpstr>
      <vt:lpstr>Wingdings</vt:lpstr>
      <vt:lpstr>TLS-orange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berufliche Schulen in Gießen</dc:title>
  <dc:creator>Andreas Brüll</dc:creator>
  <cp:lastModifiedBy>Leitung1</cp:lastModifiedBy>
  <cp:revision>277</cp:revision>
  <cp:lastPrinted>1999-09-21T15:48:36Z</cp:lastPrinted>
  <dcterms:created xsi:type="dcterms:W3CDTF">1998-11-11T21:24:32Z</dcterms:created>
  <dcterms:modified xsi:type="dcterms:W3CDTF">2020-10-30T08:16:47Z</dcterms:modified>
</cp:coreProperties>
</file>